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Titillium Web"/>
      <p:regular r:id="rId24"/>
      <p:bold r:id="rId25"/>
      <p:italic r:id="rId26"/>
      <p:boldItalic r:id="rId27"/>
    </p:embeddedFont>
    <p:embeddedFont>
      <p:font typeface="Titillium Web ExtraLight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TitilliumWeb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itilliumWeb-italic.fntdata"/><Relationship Id="rId25" Type="http://schemas.openxmlformats.org/officeDocument/2006/relationships/font" Target="fonts/TitilliumWeb-bold.fntdata"/><Relationship Id="rId28" Type="http://schemas.openxmlformats.org/officeDocument/2006/relationships/font" Target="fonts/TitilliumWebExtraLight-regular.fntdata"/><Relationship Id="rId27" Type="http://schemas.openxmlformats.org/officeDocument/2006/relationships/font" Target="fonts/TitilliumWeb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itilliumWebExtraLigh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itilliumWebExtraLight-boldItalic.fntdata"/><Relationship Id="rId30" Type="http://schemas.openxmlformats.org/officeDocument/2006/relationships/font" Target="fonts/TitilliumWebExtraLight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21701d828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4" name="Google Shape;844;g221701d828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21701d828c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221701d828c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21eba6a4b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21eba6a4b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1d7ffe34a8_0_78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1d7ffe34a8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2213487786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2213487786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23e7756dab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23e7756dab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2134877862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3" name="Google Shape;1093;g22134877862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23e7756dab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1" name="Google Shape;1101;g23e7756dab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21701d828c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221701d828c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1d7ffe34a8_0_7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21d7ffe34a8_0_7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Tammy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2414d78dff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2414d78dff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1ec082f0b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" name="Google Shape;802;g21ec082f0b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Tammy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3e7756dab4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8" name="Google Shape;808;g23e7756dab4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3e7756dab4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23e7756dab4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Luis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g23e7756dab4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2" name="Google Shape;822;g23e7756dab4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Cindy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414d78dff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2414d78dff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1ec082f0b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1ec082f0b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25" y="4329000"/>
            <a:ext cx="9144000" cy="814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11"/>
          <p:cNvSpPr txBox="1"/>
          <p:nvPr>
            <p:ph idx="1" type="body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/>
        </p:txBody>
      </p:sp>
      <p:sp>
        <p:nvSpPr>
          <p:cNvPr id="665" name="Google Shape;665;p1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graphs">
  <p:cSld name="BLANK_2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13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0" name="Google Shape;670;p13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671" name="Google Shape;671;p13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3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3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13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13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13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13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3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3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3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3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3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3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3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3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3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3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13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13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3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3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3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3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3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3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4" name="Google Shape;704;p13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705" name="Google Shape;705;p13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3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3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3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3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3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3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13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13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3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13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13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3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3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3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13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13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13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13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3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3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3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3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3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3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3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3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13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13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3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13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13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13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13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13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3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3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3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3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3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3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3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3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3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3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13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13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3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3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3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3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3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3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3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3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3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3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3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3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3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3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13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13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3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3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3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1" name="Google Shape;771;p13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with frame">
  <p:cSld name="BLANK_1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14"/>
          <p:cNvSpPr/>
          <p:nvPr/>
        </p:nvSpPr>
        <p:spPr>
          <a:xfrm>
            <a:off x="-175" y="0"/>
            <a:ext cx="9144000" cy="5143500"/>
          </a:xfrm>
          <a:prstGeom prst="frame">
            <a:avLst>
              <a:gd fmla="val 5397" name="adj1"/>
            </a:avLst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p1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77" name="Google Shape;777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8" name="Google Shape;7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rgbClr val="465573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/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3"/>
          <p:cNvSpPr txBox="1"/>
          <p:nvPr>
            <p:ph idx="1" type="subTitle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flipH="1" rot="10800000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4"/>
          <p:cNvSpPr txBox="1"/>
          <p:nvPr>
            <p:ph idx="1" type="body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419100" lvl="0" marL="457200" rtl="0" algn="ctr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indent="-419100" lvl="1" marL="9144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indent="-419100" lvl="2" marL="13716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indent="-419100" lvl="3" marL="18288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indent="-419100" lvl="4" marL="22860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indent="-419100" lvl="5" marL="27432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indent="-419100" lvl="6" marL="32004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indent="-419100" lvl="7" marL="3657600" rtl="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indent="-419100" lvl="8" marL="411480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221" name="Google Shape;221;p4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5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5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9" name="Google Shape;329;p5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">
  <p:cSld name="TITLE_AND_BODY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"/>
          <p:cNvSpPr/>
          <p:nvPr/>
        </p:nvSpPr>
        <p:spPr>
          <a:xfrm>
            <a:off x="4985150" y="150"/>
            <a:ext cx="4158900" cy="5143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6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6"/>
          <p:cNvSpPr txBox="1"/>
          <p:nvPr>
            <p:ph type="title"/>
          </p:nvPr>
        </p:nvSpPr>
        <p:spPr>
          <a:xfrm>
            <a:off x="452724" y="620920"/>
            <a:ext cx="3985200" cy="8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4" name="Google Shape;334;p6"/>
          <p:cNvSpPr txBox="1"/>
          <p:nvPr>
            <p:ph idx="1" type="body"/>
          </p:nvPr>
        </p:nvSpPr>
        <p:spPr>
          <a:xfrm>
            <a:off x="452727" y="1412678"/>
            <a:ext cx="39852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7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40" name="Google Shape;440;p7"/>
          <p:cNvSpPr txBox="1"/>
          <p:nvPr>
            <p:ph idx="1" type="body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1" name="Google Shape;441;p7"/>
          <p:cNvSpPr txBox="1"/>
          <p:nvPr>
            <p:ph idx="2" type="body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indent="-355600" lvl="1" marL="9144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indent="-355600" lvl="2" marL="1371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indent="-355600" lvl="3" marL="18288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indent="-355600" lvl="4" marL="22860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indent="-355600" lvl="5" marL="27432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indent="-355600" lvl="6" marL="32004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42" name="Google Shape;442;p7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8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45" name="Google Shape;445;p8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446" name="Google Shape;446;p8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8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8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8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8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8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8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8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8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8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8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8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8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8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8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8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8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8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8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8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8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8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8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8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8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8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8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8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8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8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8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8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9" name="Google Shape;479;p8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480" name="Google Shape;480;p8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8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8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8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8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8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8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8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8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8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8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8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8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8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8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8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8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8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8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8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8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8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8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8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8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8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8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8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8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8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8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8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8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8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8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8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8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8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8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8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8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8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8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8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8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8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8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8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8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8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8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8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8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8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8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8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8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8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8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8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8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8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8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8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8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6" name="Google Shape;546;p8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8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8" name="Google Shape;548;p8"/>
          <p:cNvSpPr txBox="1"/>
          <p:nvPr>
            <p:ph idx="1" type="body"/>
          </p:nvPr>
        </p:nvSpPr>
        <p:spPr>
          <a:xfrm>
            <a:off x="739675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49" name="Google Shape;549;p8"/>
          <p:cNvSpPr txBox="1"/>
          <p:nvPr>
            <p:ph idx="2" type="body"/>
          </p:nvPr>
        </p:nvSpPr>
        <p:spPr>
          <a:xfrm>
            <a:off x="3344038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0" name="Google Shape;550;p8"/>
          <p:cNvSpPr txBox="1"/>
          <p:nvPr>
            <p:ph idx="3" type="body"/>
          </p:nvPr>
        </p:nvSpPr>
        <p:spPr>
          <a:xfrm>
            <a:off x="5948402" y="1235873"/>
            <a:ext cx="2477400" cy="28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▫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-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551" name="Google Shape;551;p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4" name="Google Shape;554;p9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rect b="b" l="l" r="r" t="t"/>
              <a:pathLst>
                <a:path extrusionOk="0" h="20371" w="7144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rect b="b" l="l" r="r" t="t"/>
              <a:pathLst>
                <a:path extrusionOk="0" h="28854" w="7145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rect b="b" l="l" r="r" t="t"/>
              <a:pathLst>
                <a:path extrusionOk="0" h="31980" w="720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rect b="b" l="l" r="r" t="t"/>
              <a:pathLst>
                <a:path extrusionOk="0" h="16130" w="720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rect b="b" l="l" r="r" t="t"/>
              <a:pathLst>
                <a:path extrusionOk="0" h="41300" w="7145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rect b="b" l="l" r="r" t="t"/>
              <a:pathLst>
                <a:path extrusionOk="0" h="30250" w="720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rect b="b" l="l" r="r" t="t"/>
              <a:pathLst>
                <a:path extrusionOk="0" h="24613" w="720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rect b="b" l="l" r="r" t="t"/>
              <a:pathLst>
                <a:path extrusionOk="0" h="30250" w="7145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rect b="b" l="l" r="r" t="t"/>
              <a:pathLst>
                <a:path extrusionOk="0" h="46379" w="720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rect b="b" l="l" r="r" t="t"/>
              <a:pathLst>
                <a:path extrusionOk="0" h="20371" w="7145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rect b="b" l="l" r="r" t="t"/>
              <a:pathLst>
                <a:path extrusionOk="0" h="26845" w="7201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rect b="b" l="l" r="r" t="t"/>
              <a:pathLst>
                <a:path extrusionOk="0" h="35608" w="720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rect b="b" l="l" r="r" t="t"/>
              <a:pathLst>
                <a:path extrusionOk="0" h="41300" w="7201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rect b="b" l="l" r="r" t="t"/>
              <a:pathLst>
                <a:path extrusionOk="0" h="37617" w="7145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rect b="b" l="l" r="r" t="t"/>
              <a:pathLst>
                <a:path extrusionOk="0" h="44984" w="7201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rect b="b" l="l" r="r" t="t"/>
              <a:pathLst>
                <a:path extrusionOk="0" h="41300" w="720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rect b="b" l="l" r="r" t="t"/>
              <a:pathLst>
                <a:path extrusionOk="0" h="25450" w="7201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rect b="b" l="l" r="r" t="t"/>
              <a:pathLst>
                <a:path extrusionOk="0" h="31980" w="7144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rect b="b" l="l" r="r" t="t"/>
              <a:pathLst>
                <a:path extrusionOk="0" h="18920" w="7201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rect b="b" l="l" r="r" t="t"/>
              <a:pathLst>
                <a:path extrusionOk="0" h="37617" w="7201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rect b="b" l="l" r="r" t="t"/>
              <a:pathLst>
                <a:path extrusionOk="0" h="28854" w="720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rect b="b" l="l" r="r" t="t"/>
              <a:pathLst>
                <a:path extrusionOk="0" h="42975" w="7201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rect b="b" l="l" r="r" t="t"/>
              <a:pathLst>
                <a:path extrusionOk="0" h="35608" w="7144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rect b="b" l="l" r="r" t="t"/>
              <a:pathLst>
                <a:path extrusionOk="0" h="48332" w="7201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rect b="b" l="l" r="r" t="t"/>
              <a:pathLst>
                <a:path extrusionOk="0" h="50900" w="720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rect b="b" l="l" r="r" t="t"/>
              <a:pathLst>
                <a:path extrusionOk="0" h="37617" w="720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rect b="b" l="l" r="r" t="t"/>
              <a:pathLst>
                <a:path extrusionOk="0" h="48332" w="7145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rect b="b" l="l" r="r" t="t"/>
              <a:pathLst>
                <a:path extrusionOk="0" h="11274" w="2903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rect b="b" l="l" r="r" t="t"/>
              <a:pathLst>
                <a:path extrusionOk="0" h="17860" w="2903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rect b="b" l="l" r="r" t="t"/>
              <a:pathLst>
                <a:path extrusionOk="0" h="12614" w="2904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rect b="b" l="l" r="r" t="t"/>
              <a:pathLst>
                <a:path extrusionOk="0" h="12223" w="2959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rect b="b" l="l" r="r" t="t"/>
              <a:pathLst>
                <a:path extrusionOk="0" h="23664" w="2958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rect b="b" l="l" r="r" t="t"/>
              <a:pathLst>
                <a:path extrusionOk="0" h="20092" w="2959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rect b="b" l="l" r="r" t="t"/>
              <a:pathLst>
                <a:path extrusionOk="0" h="19534" w="2959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rect b="b" l="l" r="r" t="t"/>
              <a:pathLst>
                <a:path extrusionOk="0" h="21432" w="2903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rect b="b" l="l" r="r" t="t"/>
              <a:pathLst>
                <a:path extrusionOk="0" h="13507" w="2958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rect b="b" l="l" r="r" t="t"/>
              <a:pathLst>
                <a:path extrusionOk="0" h="18976" w="2959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rect b="b" l="l" r="r" t="t"/>
              <a:pathLst>
                <a:path extrusionOk="0" h="13730" w="2959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rect b="b" l="l" r="r" t="t"/>
              <a:pathLst>
                <a:path extrusionOk="0" h="11832" w="2959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rect b="b" l="l" r="r" t="t"/>
              <a:pathLst>
                <a:path extrusionOk="0" h="22548" w="2903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rect b="b" l="l" r="r" t="t"/>
              <a:pathLst>
                <a:path extrusionOk="0" h="15795" w="2903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rect b="b" l="l" r="r" t="t"/>
              <a:pathLst>
                <a:path extrusionOk="0" h="25897" w="2959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rect b="b" l="l" r="r" t="t"/>
              <a:pathLst>
                <a:path extrusionOk="0" h="12614" w="2958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rect b="b" l="l" r="r" t="t"/>
              <a:pathLst>
                <a:path extrusionOk="0" h="9600" w="2958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rect b="b" l="l" r="r" t="t"/>
              <a:pathLst>
                <a:path extrusionOk="0" h="15795" w="2959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rect b="b" l="l" r="r" t="t"/>
              <a:pathLst>
                <a:path extrusionOk="0" h="23664" w="2959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rect b="b" l="l" r="r" t="t"/>
              <a:pathLst>
                <a:path extrusionOk="0" h="21432" w="2959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rect b="b" l="l" r="r" t="t"/>
              <a:pathLst>
                <a:path extrusionOk="0" h="30808" w="2958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rect b="b" l="l" r="r" t="t"/>
              <a:pathLst>
                <a:path extrusionOk="0" h="28575" w="2959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rect b="b" l="l" r="r" t="t"/>
              <a:pathLst>
                <a:path extrusionOk="0" h="27069" w="2959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rect b="b" l="l" r="r" t="t"/>
              <a:pathLst>
                <a:path extrusionOk="0" h="13172" w="2959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rect b="b" l="l" r="r" t="t"/>
              <a:pathLst>
                <a:path extrusionOk="0" h="22715" w="2959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rect b="b" l="l" r="r" t="t"/>
              <a:pathLst>
                <a:path extrusionOk="0" h="10325" w="2959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rect b="b" l="l" r="r" t="t"/>
              <a:pathLst>
                <a:path extrusionOk="0" h="19925" w="2903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rect b="b" l="l" r="r" t="t"/>
              <a:pathLst>
                <a:path extrusionOk="0" h="12614" w="2903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rect b="b" l="l" r="r" t="t"/>
              <a:pathLst>
                <a:path extrusionOk="0" h="10493" w="2959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rect b="b" l="l" r="r" t="t"/>
              <a:pathLst>
                <a:path extrusionOk="0" h="16520" w="2959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rect b="b" l="l" r="r" t="t"/>
              <a:pathLst>
                <a:path extrusionOk="0" h="19143" w="2959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rect b="b" l="l" r="r" t="t"/>
              <a:pathLst>
                <a:path extrusionOk="0" h="12614" w="2959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rect b="b" l="l" r="r" t="t"/>
              <a:pathLst>
                <a:path extrusionOk="0" h="9935" w="2959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rect b="b" l="l" r="r" t="t"/>
              <a:pathLst>
                <a:path extrusionOk="0" h="15962" w="2903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rect b="b" l="l" r="r" t="t"/>
              <a:pathLst>
                <a:path extrusionOk="0" h="5637" w="2959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rect b="b" l="l" r="r" t="t"/>
              <a:pathLst>
                <a:path extrusionOk="0" h="7312" w="2959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rect b="b" l="l" r="r" t="t"/>
              <a:pathLst>
                <a:path extrusionOk="0" h="17860" w="2959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rect b="b" l="l" r="r" t="t"/>
              <a:pathLst>
                <a:path extrusionOk="0" h="11442" w="2959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rect b="b" l="l" r="r" t="t"/>
              <a:pathLst>
                <a:path extrusionOk="0" h="13172" w="2958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rect b="b" l="l" r="r" t="t"/>
              <a:pathLst>
                <a:path extrusionOk="0" h="20483" w="2959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rect b="b" l="l" r="r" t="t"/>
              <a:pathLst>
                <a:path extrusionOk="0" h="22939" w="2959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rect b="b" l="l" r="r" t="t"/>
              <a:pathLst>
                <a:path extrusionOk="0" h="26510" w="2959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rect b="b" l="l" r="r" t="t"/>
              <a:pathLst>
                <a:path extrusionOk="0" h="22939" w="2903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rect b="b" l="l" r="r" t="t"/>
              <a:pathLst>
                <a:path extrusionOk="0" h="30082" w="2903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3579000"/>
            <a:ext cx="9144000" cy="1293056"/>
          </a:xfrm>
          <a:custGeom>
            <a:rect b="b" l="l" r="r" t="t"/>
            <a:pathLst>
              <a:path extrusionOk="0" h="40408" w="28575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9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57" name="Google Shape;657;p9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no graph">
  <p:cSld name="TITLE_ONLY_1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10"/>
          <p:cNvSpPr txBox="1"/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1" name="Google Shape;661;p10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rect b="b" l="l" r="r" t="t"/>
            <a:pathLst>
              <a:path extrusionOk="0" h="160734" w="28575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datasets/teejmahal20/airline-passenger-satisfaction" TargetMode="External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effectLst>
            <a:outerShdw blurRad="1428750" rotWithShape="0" algn="bl" dir="5400000" dist="1905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Final Project:</a:t>
            </a:r>
            <a:endParaRPr b="1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Airline Satisfaction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84" name="Google Shape;784;p16"/>
          <p:cNvSpPr txBox="1"/>
          <p:nvPr>
            <p:ph idx="1" type="subTitle"/>
          </p:nvPr>
        </p:nvSpPr>
        <p:spPr>
          <a:xfrm>
            <a:off x="311700" y="2834125"/>
            <a:ext cx="8520600" cy="12501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7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Cindy Acuna, Luis Osorio, </a:t>
            </a:r>
            <a:endParaRPr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Maria Sanchez-Beltran, &amp; Tammy Huynh</a:t>
            </a:r>
            <a:endParaRPr/>
          </a:p>
        </p:txBody>
      </p:sp>
      <p:sp>
        <p:nvSpPr>
          <p:cNvPr id="785" name="Google Shape;785;p16"/>
          <p:cNvSpPr txBox="1"/>
          <p:nvPr/>
        </p:nvSpPr>
        <p:spPr>
          <a:xfrm>
            <a:off x="1134900" y="4004500"/>
            <a:ext cx="6767100" cy="61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Dr. Xiyue Liao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Stat 473 </a:t>
            </a:r>
            <a:endParaRPr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25"/>
          <p:cNvSpPr txBox="1"/>
          <p:nvPr>
            <p:ph type="title"/>
          </p:nvPr>
        </p:nvSpPr>
        <p:spPr>
          <a:xfrm>
            <a:off x="585150" y="323975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Model 1: Logistic Regression: Metrics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47" name="Google Shape;847;p25"/>
          <p:cNvSpPr txBox="1"/>
          <p:nvPr>
            <p:ph idx="1" type="body"/>
          </p:nvPr>
        </p:nvSpPr>
        <p:spPr>
          <a:xfrm>
            <a:off x="211450" y="1091250"/>
            <a:ext cx="3431100" cy="14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Accuracy = 87.5%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Sensitivity = 90.5%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Specificity = 83.7%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848" name="Google Shape;8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25" y="3014300"/>
            <a:ext cx="8362950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25"/>
          <p:cNvSpPr txBox="1"/>
          <p:nvPr/>
        </p:nvSpPr>
        <p:spPr>
          <a:xfrm>
            <a:off x="3807725" y="1181363"/>
            <a:ext cx="47751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"/>
              <a:buChar char="-"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Recall our target variable had </a:t>
            </a: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imbalance</a:t>
            </a: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 classes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Confusion Matrix Using Testing Set 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26"/>
          <p:cNvSpPr txBox="1"/>
          <p:nvPr>
            <p:ph type="title"/>
          </p:nvPr>
        </p:nvSpPr>
        <p:spPr>
          <a:xfrm>
            <a:off x="541000" y="301925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Model 1: Logistic Regression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55" name="Google Shape;855;p26"/>
          <p:cNvSpPr txBox="1"/>
          <p:nvPr>
            <p:ph idx="1" type="body"/>
          </p:nvPr>
        </p:nvSpPr>
        <p:spPr>
          <a:xfrm>
            <a:off x="540997" y="1263225"/>
            <a:ext cx="76860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Q1 ans: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Flight Distance was the only </a:t>
            </a:r>
            <a:r>
              <a:rPr lang="en"/>
              <a:t>statistically</a:t>
            </a:r>
            <a:r>
              <a:rPr lang="en"/>
              <a:t> </a:t>
            </a:r>
            <a:r>
              <a:rPr lang="en"/>
              <a:t>insignificant</a:t>
            </a:r>
            <a:r>
              <a:rPr lang="en"/>
              <a:t> predictor in our model, thus we can remove it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Q2 ans: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Since the data was slightly unbalanced with higher Dissatisfied or Neutral, Sensitivity is higher than specificity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27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Model 2: Random Forest Classifier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61" name="Google Shape;861;p27"/>
          <p:cNvSpPr txBox="1"/>
          <p:nvPr>
            <p:ph idx="1" type="body"/>
          </p:nvPr>
        </p:nvSpPr>
        <p:spPr>
          <a:xfrm>
            <a:off x="5601550" y="1138625"/>
            <a:ext cx="3203100" cy="35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Question 3:</a:t>
            </a:r>
            <a:endParaRPr sz="1800"/>
          </a:p>
          <a:p>
            <a:pPr indent="-342900" lvl="0" marL="457200" rtl="0" algn="l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96.5% Accuracy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98.2% Sensitivity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94.2% </a:t>
            </a:r>
            <a:r>
              <a:rPr lang="en" sz="1800"/>
              <a:t>Specificity</a:t>
            </a:r>
            <a:endParaRPr sz="18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lang="en" sz="1800"/>
              <a:t>Question 2:</a:t>
            </a:r>
            <a:endParaRPr sz="1800"/>
          </a:p>
          <a:p>
            <a:pPr indent="-342900" lvl="0" marL="457200" rtl="0" algn="l">
              <a:spcBef>
                <a:spcPts val="48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data set is relatively balanced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14,643 neutral/dissatisfied cases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11,254 satisfied cases.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t/>
            </a:r>
            <a:endParaRPr sz="1800"/>
          </a:p>
        </p:txBody>
      </p:sp>
      <p:pic>
        <p:nvPicPr>
          <p:cNvPr id="862" name="Google Shape;8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" y="1258650"/>
            <a:ext cx="5386026" cy="38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E86B6"/>
        </a:solidFill>
      </p:bgPr>
    </p:bg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7" name="Google Shape;867;p28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868" name="Google Shape;868;p28"/>
            <p:cNvSpPr/>
            <p:nvPr/>
          </p:nvSpPr>
          <p:spPr>
            <a:xfrm>
              <a:off x="732125" y="2958550"/>
              <a:ext cx="130325" cy="474950"/>
            </a:xfrm>
            <a:custGeom>
              <a:rect b="b" l="l" r="r" t="t"/>
              <a:pathLst>
                <a:path extrusionOk="0" fill="none" h="18998" w="5213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8"/>
            <p:cNvSpPr/>
            <p:nvPr/>
          </p:nvSpPr>
          <p:spPr>
            <a:xfrm>
              <a:off x="756475" y="3090675"/>
              <a:ext cx="81625" cy="318475"/>
            </a:xfrm>
            <a:custGeom>
              <a:rect b="b" l="l" r="r" t="t"/>
              <a:pathLst>
                <a:path extrusionOk="0" fill="none" h="12739" w="3265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8"/>
            <p:cNvSpPr/>
            <p:nvPr/>
          </p:nvSpPr>
          <p:spPr>
            <a:xfrm>
              <a:off x="802750" y="312905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8"/>
            <p:cNvSpPr/>
            <p:nvPr/>
          </p:nvSpPr>
          <p:spPr>
            <a:xfrm>
              <a:off x="802750" y="31625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8"/>
            <p:cNvSpPr/>
            <p:nvPr/>
          </p:nvSpPr>
          <p:spPr>
            <a:xfrm>
              <a:off x="802750" y="319602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8"/>
            <p:cNvSpPr/>
            <p:nvPr/>
          </p:nvSpPr>
          <p:spPr>
            <a:xfrm>
              <a:off x="802750" y="32295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8"/>
            <p:cNvSpPr/>
            <p:nvPr/>
          </p:nvSpPr>
          <p:spPr>
            <a:xfrm>
              <a:off x="802750" y="3263000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8"/>
            <p:cNvSpPr/>
            <p:nvPr/>
          </p:nvSpPr>
          <p:spPr>
            <a:xfrm>
              <a:off x="802750" y="3296475"/>
              <a:ext cx="13425" cy="25"/>
            </a:xfrm>
            <a:custGeom>
              <a:rect b="b" l="l" r="r" t="t"/>
              <a:pathLst>
                <a:path extrusionOk="0" fill="none" h="1" w="537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6" name="Google Shape;876;p28"/>
          <p:cNvSpPr/>
          <p:nvPr/>
        </p:nvSpPr>
        <p:spPr>
          <a:xfrm>
            <a:off x="1484913" y="2598660"/>
            <a:ext cx="335738" cy="430924"/>
          </a:xfrm>
          <a:custGeom>
            <a:rect b="b" l="l" r="r" t="t"/>
            <a:pathLst>
              <a:path extrusionOk="0" fill="none" h="20508" w="15978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28"/>
          <p:cNvSpPr/>
          <p:nvPr/>
        </p:nvSpPr>
        <p:spPr>
          <a:xfrm>
            <a:off x="963405" y="2598660"/>
            <a:ext cx="248746" cy="430924"/>
          </a:xfrm>
          <a:custGeom>
            <a:rect b="b" l="l" r="r" t="t"/>
            <a:pathLst>
              <a:path extrusionOk="0" fill="none" h="20508" w="11838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8" name="Google Shape;878;p28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879" name="Google Shape;879;p28"/>
            <p:cNvSpPr/>
            <p:nvPr/>
          </p:nvSpPr>
          <p:spPr>
            <a:xfrm>
              <a:off x="2701225" y="3315975"/>
              <a:ext cx="225300" cy="95000"/>
            </a:xfrm>
            <a:custGeom>
              <a:rect b="b" l="l" r="r" t="t"/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8"/>
            <p:cNvSpPr/>
            <p:nvPr/>
          </p:nvSpPr>
          <p:spPr>
            <a:xfrm>
              <a:off x="2583100" y="2973775"/>
              <a:ext cx="461550" cy="336125"/>
            </a:xfrm>
            <a:custGeom>
              <a:rect b="b" l="l" r="r" t="t"/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1" name="Google Shape;881;p28"/>
          <p:cNvSpPr/>
          <p:nvPr/>
        </p:nvSpPr>
        <p:spPr>
          <a:xfrm>
            <a:off x="3734681" y="2636022"/>
            <a:ext cx="356204" cy="356204"/>
          </a:xfrm>
          <a:custGeom>
            <a:rect b="b" l="l" r="r" t="t"/>
            <a:pathLst>
              <a:path extrusionOk="0" fill="none" h="16952" w="16952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2" name="Google Shape;882;p28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883" name="Google Shape;883;p28"/>
            <p:cNvSpPr/>
            <p:nvPr/>
          </p:nvSpPr>
          <p:spPr>
            <a:xfrm>
              <a:off x="5247525" y="3007275"/>
              <a:ext cx="348900" cy="348900"/>
            </a:xfrm>
            <a:custGeom>
              <a:rect b="b" l="l" r="r" t="t"/>
              <a:pathLst>
                <a:path extrusionOk="0" fill="none" h="13956" w="13956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8"/>
            <p:cNvSpPr/>
            <p:nvPr/>
          </p:nvSpPr>
          <p:spPr>
            <a:xfrm>
              <a:off x="5566575" y="3193575"/>
              <a:ext cx="198525" cy="198525"/>
            </a:xfrm>
            <a:custGeom>
              <a:rect b="b" l="l" r="r" t="t"/>
              <a:pathLst>
                <a:path extrusionOk="0" fill="none" h="7941" w="7941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5" name="Google Shape;885;p28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886" name="Google Shape;886;p28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28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28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28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0" name="Google Shape;890;p28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891" name="Google Shape;891;p28"/>
            <p:cNvSpPr/>
            <p:nvPr/>
          </p:nvSpPr>
          <p:spPr>
            <a:xfrm>
              <a:off x="568950" y="3686775"/>
              <a:ext cx="472500" cy="362900"/>
            </a:xfrm>
            <a:custGeom>
              <a:rect b="b" l="l" r="r" t="t"/>
              <a:pathLst>
                <a:path extrusionOk="0" fill="none" h="14516" w="1890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8"/>
            <p:cNvSpPr/>
            <p:nvPr/>
          </p:nvSpPr>
          <p:spPr>
            <a:xfrm>
              <a:off x="645650" y="3820725"/>
              <a:ext cx="34125" cy="34125"/>
            </a:xfrm>
            <a:custGeom>
              <a:rect b="b" l="l" r="r" t="t"/>
              <a:pathLst>
                <a:path extrusionOk="0" fill="none" h="1365" w="1365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8"/>
            <p:cNvSpPr/>
            <p:nvPr/>
          </p:nvSpPr>
          <p:spPr>
            <a:xfrm>
              <a:off x="747950" y="3753750"/>
              <a:ext cx="85275" cy="12200"/>
            </a:xfrm>
            <a:custGeom>
              <a:rect b="b" l="l" r="r" t="t"/>
              <a:pathLst>
                <a:path extrusionOk="0" fill="none" h="488" w="3411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4" name="Google Shape;894;p28"/>
          <p:cNvSpPr/>
          <p:nvPr/>
        </p:nvSpPr>
        <p:spPr>
          <a:xfrm>
            <a:off x="4907686" y="2619652"/>
            <a:ext cx="270221" cy="388962"/>
          </a:xfrm>
          <a:custGeom>
            <a:rect b="b" l="l" r="r" t="t"/>
            <a:pathLst>
              <a:path extrusionOk="0" fill="none" h="18511" w="1286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5" name="Google Shape;895;p28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896" name="Google Shape;896;p28"/>
            <p:cNvSpPr/>
            <p:nvPr/>
          </p:nvSpPr>
          <p:spPr>
            <a:xfrm>
              <a:off x="1244800" y="3717225"/>
              <a:ext cx="449375" cy="302025"/>
            </a:xfrm>
            <a:custGeom>
              <a:rect b="b" l="l" r="r" t="t"/>
              <a:pathLst>
                <a:path extrusionOk="0" fill="none" h="12081" w="17975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8"/>
            <p:cNvSpPr/>
            <p:nvPr/>
          </p:nvSpPr>
          <p:spPr>
            <a:xfrm>
              <a:off x="1244800" y="379515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8"/>
            <p:cNvSpPr/>
            <p:nvPr/>
          </p:nvSpPr>
          <p:spPr>
            <a:xfrm>
              <a:off x="1244800" y="3853000"/>
              <a:ext cx="449375" cy="25"/>
            </a:xfrm>
            <a:custGeom>
              <a:rect b="b" l="l" r="r" t="t"/>
              <a:pathLst>
                <a:path extrusionOk="0" fill="none" h="1" w="17975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8"/>
            <p:cNvSpPr/>
            <p:nvPr/>
          </p:nvSpPr>
          <p:spPr>
            <a:xfrm>
              <a:off x="1302625" y="3893800"/>
              <a:ext cx="161375" cy="25"/>
            </a:xfrm>
            <a:custGeom>
              <a:rect b="b" l="l" r="r" t="t"/>
              <a:pathLst>
                <a:path extrusionOk="0" fill="none" h="1" w="6455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8"/>
            <p:cNvSpPr/>
            <p:nvPr/>
          </p:nvSpPr>
          <p:spPr>
            <a:xfrm>
              <a:off x="1302625" y="3933975"/>
              <a:ext cx="110250" cy="25"/>
            </a:xfrm>
            <a:custGeom>
              <a:rect b="b" l="l" r="r" t="t"/>
              <a:pathLst>
                <a:path extrusionOk="0" fill="none" h="1" w="441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8"/>
            <p:cNvSpPr/>
            <p:nvPr/>
          </p:nvSpPr>
          <p:spPr>
            <a:xfrm>
              <a:off x="1572975" y="3899875"/>
              <a:ext cx="62125" cy="40225"/>
            </a:xfrm>
            <a:custGeom>
              <a:rect b="b" l="l" r="r" t="t"/>
              <a:pathLst>
                <a:path extrusionOk="0" fill="none" h="1609" w="2485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" name="Google Shape;902;p28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903" name="Google Shape;903;p28"/>
            <p:cNvSpPr/>
            <p:nvPr/>
          </p:nvSpPr>
          <p:spPr>
            <a:xfrm>
              <a:off x="22476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8"/>
            <p:cNvSpPr/>
            <p:nvPr/>
          </p:nvSpPr>
          <p:spPr>
            <a:xfrm>
              <a:off x="2035100" y="3983300"/>
              <a:ext cx="52400" cy="52375"/>
            </a:xfrm>
            <a:custGeom>
              <a:rect b="b" l="l" r="r" t="t"/>
              <a:pathLst>
                <a:path extrusionOk="0" fill="none" h="2095" w="2096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8"/>
            <p:cNvSpPr/>
            <p:nvPr/>
          </p:nvSpPr>
          <p:spPr>
            <a:xfrm>
              <a:off x="1923075" y="3694075"/>
              <a:ext cx="437200" cy="280100"/>
            </a:xfrm>
            <a:custGeom>
              <a:rect b="b" l="l" r="r" t="t"/>
              <a:pathLst>
                <a:path extrusionOk="0" fill="none" h="11204" w="17488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8"/>
            <p:cNvSpPr/>
            <p:nvPr/>
          </p:nvSpPr>
          <p:spPr>
            <a:xfrm>
              <a:off x="2261000" y="3781750"/>
              <a:ext cx="48725" cy="108400"/>
            </a:xfrm>
            <a:custGeom>
              <a:rect b="b" l="l" r="r" t="t"/>
              <a:pathLst>
                <a:path extrusionOk="0" fill="none" h="4336" w="1949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8"/>
            <p:cNvSpPr/>
            <p:nvPr/>
          </p:nvSpPr>
          <p:spPr>
            <a:xfrm>
              <a:off x="2225675" y="3780550"/>
              <a:ext cx="32300" cy="113875"/>
            </a:xfrm>
            <a:custGeom>
              <a:rect b="b" l="l" r="r" t="t"/>
              <a:pathLst>
                <a:path extrusionOk="0" fill="none" h="4555" w="1292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8"/>
            <p:cNvSpPr/>
            <p:nvPr/>
          </p:nvSpPr>
          <p:spPr>
            <a:xfrm>
              <a:off x="2190375" y="3779325"/>
              <a:ext cx="15850" cy="119350"/>
            </a:xfrm>
            <a:custGeom>
              <a:rect b="b" l="l" r="r" t="t"/>
              <a:pathLst>
                <a:path extrusionOk="0" fill="none" h="4774" w="634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8"/>
            <p:cNvSpPr/>
            <p:nvPr/>
          </p:nvSpPr>
          <p:spPr>
            <a:xfrm>
              <a:off x="2154450" y="3777500"/>
              <a:ext cx="1250" cy="126050"/>
            </a:xfrm>
            <a:custGeom>
              <a:rect b="b" l="l" r="r" t="t"/>
              <a:pathLst>
                <a:path extrusionOk="0" fill="none" h="5042" w="5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8"/>
            <p:cNvSpPr/>
            <p:nvPr/>
          </p:nvSpPr>
          <p:spPr>
            <a:xfrm>
              <a:off x="2103300" y="3776275"/>
              <a:ext cx="17075" cy="131550"/>
            </a:xfrm>
            <a:custGeom>
              <a:rect b="b" l="l" r="r" t="t"/>
              <a:pathLst>
                <a:path extrusionOk="0" fill="none" h="5262" w="683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8"/>
            <p:cNvSpPr/>
            <p:nvPr/>
          </p:nvSpPr>
          <p:spPr>
            <a:xfrm>
              <a:off x="2051550" y="3775050"/>
              <a:ext cx="34125" cy="137025"/>
            </a:xfrm>
            <a:custGeom>
              <a:rect b="b" l="l" r="r" t="t"/>
              <a:pathLst>
                <a:path extrusionOk="0" fill="none" h="5481" w="1365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" name="Google Shape;912;p28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913" name="Google Shape;913;p28"/>
            <p:cNvSpPr/>
            <p:nvPr/>
          </p:nvSpPr>
          <p:spPr>
            <a:xfrm>
              <a:off x="2599525" y="3688600"/>
              <a:ext cx="428675" cy="168675"/>
            </a:xfrm>
            <a:custGeom>
              <a:rect b="b" l="l" r="r" t="t"/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8"/>
            <p:cNvSpPr/>
            <p:nvPr/>
          </p:nvSpPr>
          <p:spPr>
            <a:xfrm>
              <a:off x="2792550" y="3862125"/>
              <a:ext cx="42650" cy="23775"/>
            </a:xfrm>
            <a:custGeom>
              <a:rect b="b" l="l" r="r" t="t"/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8"/>
            <p:cNvSpPr/>
            <p:nvPr/>
          </p:nvSpPr>
          <p:spPr>
            <a:xfrm>
              <a:off x="2599525" y="3852375"/>
              <a:ext cx="428675" cy="188175"/>
            </a:xfrm>
            <a:custGeom>
              <a:rect b="b" l="l" r="r" t="t"/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6" name="Google Shape;916;p28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917" name="Google Shape;917;p28"/>
            <p:cNvSpPr/>
            <p:nvPr/>
          </p:nvSpPr>
          <p:spPr>
            <a:xfrm>
              <a:off x="3292425" y="3680675"/>
              <a:ext cx="375100" cy="375100"/>
            </a:xfrm>
            <a:custGeom>
              <a:rect b="b" l="l" r="r" t="t"/>
              <a:pathLst>
                <a:path extrusionOk="0" fill="none" h="15004" w="15004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8"/>
            <p:cNvSpPr/>
            <p:nvPr/>
          </p:nvSpPr>
          <p:spPr>
            <a:xfrm>
              <a:off x="3504325" y="3664250"/>
              <a:ext cx="131525" cy="153450"/>
            </a:xfrm>
            <a:custGeom>
              <a:rect b="b" l="l" r="r" t="t"/>
              <a:pathLst>
                <a:path extrusionOk="0" fill="none" h="6138" w="5261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8"/>
            <p:cNvSpPr/>
            <p:nvPr/>
          </p:nvSpPr>
          <p:spPr>
            <a:xfrm>
              <a:off x="3501875" y="3749500"/>
              <a:ext cx="187575" cy="96825"/>
            </a:xfrm>
            <a:custGeom>
              <a:rect b="b" l="l" r="r" t="t"/>
              <a:pathLst>
                <a:path extrusionOk="0" fill="none" h="3873" w="7503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0" name="Google Shape;920;p28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921" name="Google Shape;921;p28"/>
            <p:cNvSpPr/>
            <p:nvPr/>
          </p:nvSpPr>
          <p:spPr>
            <a:xfrm>
              <a:off x="3932350" y="3714775"/>
              <a:ext cx="439650" cy="319075"/>
            </a:xfrm>
            <a:custGeom>
              <a:rect b="b" l="l" r="r" t="t"/>
              <a:pathLst>
                <a:path extrusionOk="0" fill="none" h="12763" w="17586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8"/>
            <p:cNvSpPr/>
            <p:nvPr/>
          </p:nvSpPr>
          <p:spPr>
            <a:xfrm>
              <a:off x="39701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8"/>
            <p:cNvSpPr/>
            <p:nvPr/>
          </p:nvSpPr>
          <p:spPr>
            <a:xfrm>
              <a:off x="4278800" y="3862750"/>
              <a:ext cx="77350" cy="132750"/>
            </a:xfrm>
            <a:custGeom>
              <a:rect b="b" l="l" r="r" t="t"/>
              <a:pathLst>
                <a:path extrusionOk="0" fill="none" h="5310" w="3094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8"/>
            <p:cNvSpPr/>
            <p:nvPr/>
          </p:nvSpPr>
          <p:spPr>
            <a:xfrm>
              <a:off x="4073000" y="3716600"/>
              <a:ext cx="77350" cy="278900"/>
            </a:xfrm>
            <a:custGeom>
              <a:rect b="b" l="l" r="r" t="t"/>
              <a:pathLst>
                <a:path extrusionOk="0" fill="none" h="11156" w="3094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28"/>
            <p:cNvSpPr/>
            <p:nvPr/>
          </p:nvSpPr>
          <p:spPr>
            <a:xfrm>
              <a:off x="4175900" y="3787250"/>
              <a:ext cx="77350" cy="208250"/>
            </a:xfrm>
            <a:custGeom>
              <a:rect b="b" l="l" r="r" t="t"/>
              <a:pathLst>
                <a:path extrusionOk="0" fill="none" h="8330" w="3094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6" name="Google Shape;926;p28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927" name="Google Shape;927;p28"/>
            <p:cNvSpPr/>
            <p:nvPr/>
          </p:nvSpPr>
          <p:spPr>
            <a:xfrm>
              <a:off x="4604550" y="3714775"/>
              <a:ext cx="439625" cy="319075"/>
            </a:xfrm>
            <a:custGeom>
              <a:rect b="b" l="l" r="r" t="t"/>
              <a:pathLst>
                <a:path extrusionOk="0" fill="none" h="12763" w="17585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28"/>
            <p:cNvSpPr/>
            <p:nvPr/>
          </p:nvSpPr>
          <p:spPr>
            <a:xfrm>
              <a:off x="4647175" y="3761675"/>
              <a:ext cx="354400" cy="213725"/>
            </a:xfrm>
            <a:custGeom>
              <a:rect b="b" l="l" r="r" t="t"/>
              <a:pathLst>
                <a:path extrusionOk="0" fill="none" h="8549" w="14176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9" name="Google Shape;929;p28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930" name="Google Shape;930;p28"/>
            <p:cNvSpPr/>
            <p:nvPr/>
          </p:nvSpPr>
          <p:spPr>
            <a:xfrm>
              <a:off x="5292575" y="3706875"/>
              <a:ext cx="420150" cy="266700"/>
            </a:xfrm>
            <a:custGeom>
              <a:rect b="b" l="l" r="r" t="t"/>
              <a:pathLst>
                <a:path extrusionOk="0" fill="none" h="10668" w="16806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28"/>
            <p:cNvSpPr/>
            <p:nvPr/>
          </p:nvSpPr>
          <p:spPr>
            <a:xfrm>
              <a:off x="5490475" y="3681900"/>
              <a:ext cx="24375" cy="25000"/>
            </a:xfrm>
            <a:custGeom>
              <a:rect b="b" l="l" r="r" t="t"/>
              <a:pathLst>
                <a:path extrusionOk="0" fill="none" h="1000" w="975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28"/>
            <p:cNvSpPr/>
            <p:nvPr/>
          </p:nvSpPr>
          <p:spPr>
            <a:xfrm>
              <a:off x="5358350" y="3973550"/>
              <a:ext cx="60900" cy="81625"/>
            </a:xfrm>
            <a:custGeom>
              <a:rect b="b" l="l" r="r" t="t"/>
              <a:pathLst>
                <a:path extrusionOk="0" fill="none" h="3265" w="2436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5586050" y="3973550"/>
              <a:ext cx="60925" cy="81625"/>
            </a:xfrm>
            <a:custGeom>
              <a:rect b="b" l="l" r="r" t="t"/>
              <a:pathLst>
                <a:path extrusionOk="0" fill="none" h="3265" w="2437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5316925" y="3731225"/>
              <a:ext cx="371450" cy="218000"/>
            </a:xfrm>
            <a:custGeom>
              <a:rect b="b" l="l" r="r" t="t"/>
              <a:pathLst>
                <a:path extrusionOk="0" fill="none" h="8720" w="14858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5380250" y="3784800"/>
              <a:ext cx="230200" cy="115725"/>
            </a:xfrm>
            <a:custGeom>
              <a:rect b="b" l="l" r="r" t="t"/>
              <a:pathLst>
                <a:path extrusionOk="0" fill="none" h="4629" w="9208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5547700" y="3779925"/>
              <a:ext cx="68825" cy="68825"/>
            </a:xfrm>
            <a:custGeom>
              <a:rect b="b" l="l" r="r" t="t"/>
              <a:pathLst>
                <a:path extrusionOk="0" fill="none" h="2753" w="2753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7" name="Google Shape;937;p28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938" name="Google Shape;938;p28"/>
            <p:cNvSpPr/>
            <p:nvPr/>
          </p:nvSpPr>
          <p:spPr>
            <a:xfrm>
              <a:off x="5941025" y="3634400"/>
              <a:ext cx="467650" cy="467650"/>
            </a:xfrm>
            <a:custGeom>
              <a:rect b="b" l="l" r="r" t="t"/>
              <a:pathLst>
                <a:path extrusionOk="0" fill="none" h="18706" w="18706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6211975" y="3753150"/>
              <a:ext cx="19525" cy="18900"/>
            </a:xfrm>
            <a:custGeom>
              <a:rect b="b" l="l" r="r" t="t"/>
              <a:pathLst>
                <a:path extrusionOk="0" fill="none" h="756" w="781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5943475" y="3695900"/>
              <a:ext cx="177800" cy="351350"/>
            </a:xfrm>
            <a:custGeom>
              <a:rect b="b" l="l" r="r" t="t"/>
              <a:pathLst>
                <a:path extrusionOk="0" fill="none" h="14054" w="7112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6128575" y="3695900"/>
              <a:ext cx="86475" cy="47525"/>
            </a:xfrm>
            <a:custGeom>
              <a:rect b="b" l="l" r="r" t="t"/>
              <a:pathLst>
                <a:path extrusionOk="0" fill="none" h="1901" w="3459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6357500" y="3940075"/>
              <a:ext cx="18900" cy="34725"/>
            </a:xfrm>
            <a:custGeom>
              <a:rect b="b" l="l" r="r" t="t"/>
              <a:pathLst>
                <a:path extrusionOk="0" fill="none" h="1389" w="756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6202850" y="3720875"/>
              <a:ext cx="204000" cy="278875"/>
            </a:xfrm>
            <a:custGeom>
              <a:rect b="b" l="l" r="r" t="t"/>
              <a:pathLst>
                <a:path extrusionOk="0" fill="none" h="11155" w="816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4" name="Google Shape;944;p28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945" name="Google Shape;945;p28"/>
            <p:cNvSpPr/>
            <p:nvPr/>
          </p:nvSpPr>
          <p:spPr>
            <a:xfrm>
              <a:off x="6794075" y="3815250"/>
              <a:ext cx="211300" cy="211300"/>
            </a:xfrm>
            <a:custGeom>
              <a:rect b="b" l="l" r="r" t="t"/>
              <a:pathLst>
                <a:path extrusionOk="0" fill="none" h="8452" w="8452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6643075" y="3664250"/>
              <a:ext cx="407950" cy="407975"/>
            </a:xfrm>
            <a:custGeom>
              <a:rect b="b" l="l" r="r" t="t"/>
              <a:pathLst>
                <a:path extrusionOk="0" fill="none" h="16319" w="16318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7" name="Google Shape;947;p28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948" name="Google Shape;948;p28"/>
            <p:cNvSpPr/>
            <p:nvPr/>
          </p:nvSpPr>
          <p:spPr>
            <a:xfrm>
              <a:off x="576250" y="4319400"/>
              <a:ext cx="442075" cy="442050"/>
            </a:xfrm>
            <a:custGeom>
              <a:rect b="b" l="l" r="r" t="t"/>
              <a:pathLst>
                <a:path extrusionOk="0" fill="none" h="17682" w="17683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595725" y="4668875"/>
              <a:ext cx="73100" cy="73100"/>
            </a:xfrm>
            <a:custGeom>
              <a:rect b="b" l="l" r="r" t="t"/>
              <a:pathLst>
                <a:path extrusionOk="0" fill="none" h="2924" w="2924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652350" y="4711500"/>
              <a:ext cx="46925" cy="46925"/>
            </a:xfrm>
            <a:custGeom>
              <a:rect b="b" l="l" r="r" t="t"/>
              <a:pathLst>
                <a:path extrusionOk="0" fill="none" h="1877" w="1877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579300" y="4638450"/>
              <a:ext cx="46900" cy="46900"/>
            </a:xfrm>
            <a:custGeom>
              <a:rect b="b" l="l" r="r" t="t"/>
              <a:pathLst>
                <a:path extrusionOk="0" fill="none" h="1876" w="1876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2" name="Google Shape;952;p28"/>
          <p:cNvSpPr/>
          <p:nvPr/>
        </p:nvSpPr>
        <p:spPr>
          <a:xfrm>
            <a:off x="886643" y="3830523"/>
            <a:ext cx="402263" cy="227229"/>
          </a:xfrm>
          <a:custGeom>
            <a:rect b="b" l="l" r="r" t="t"/>
            <a:pathLst>
              <a:path extrusionOk="0" fill="none" h="10814" w="19144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28"/>
          <p:cNvSpPr/>
          <p:nvPr/>
        </p:nvSpPr>
        <p:spPr>
          <a:xfrm>
            <a:off x="3177366" y="3773703"/>
            <a:ext cx="340844" cy="340865"/>
          </a:xfrm>
          <a:custGeom>
            <a:rect b="b" l="l" r="r" t="t"/>
            <a:pathLst>
              <a:path extrusionOk="0" fill="none" h="16222" w="16221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4" name="Google Shape;954;p28"/>
          <p:cNvSpPr/>
          <p:nvPr/>
        </p:nvSpPr>
        <p:spPr>
          <a:xfrm>
            <a:off x="2612361" y="3795199"/>
            <a:ext cx="340844" cy="297873"/>
          </a:xfrm>
          <a:custGeom>
            <a:rect b="b" l="l" r="r" t="t"/>
            <a:pathLst>
              <a:path extrusionOk="0" fill="none" h="14176" w="16221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5" name="Google Shape;955;p28"/>
          <p:cNvSpPr/>
          <p:nvPr/>
        </p:nvSpPr>
        <p:spPr>
          <a:xfrm>
            <a:off x="3740838" y="3772169"/>
            <a:ext cx="343912" cy="343933"/>
          </a:xfrm>
          <a:custGeom>
            <a:rect b="b" l="l" r="r" t="t"/>
            <a:pathLst>
              <a:path extrusionOk="0" fill="none" h="16368" w="16367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cap="rnd" cmpd="sng" w="121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6" name="Google Shape;956;p28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957" name="Google Shape;957;p28"/>
            <p:cNvSpPr/>
            <p:nvPr/>
          </p:nvSpPr>
          <p:spPr>
            <a:xfrm>
              <a:off x="5652425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8"/>
            <p:cNvSpPr/>
            <p:nvPr/>
          </p:nvSpPr>
          <p:spPr>
            <a:xfrm>
              <a:off x="5287100" y="4676800"/>
              <a:ext cx="65775" cy="52400"/>
            </a:xfrm>
            <a:custGeom>
              <a:rect b="b" l="l" r="r" t="t"/>
              <a:pathLst>
                <a:path extrusionOk="0" fill="none" h="2096" w="2631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8"/>
            <p:cNvSpPr/>
            <p:nvPr/>
          </p:nvSpPr>
          <p:spPr>
            <a:xfrm>
              <a:off x="5268225" y="4341925"/>
              <a:ext cx="468850" cy="333075"/>
            </a:xfrm>
            <a:custGeom>
              <a:rect b="b" l="l" r="r" t="t"/>
              <a:pathLst>
                <a:path extrusionOk="0" fill="none" h="13323" w="18754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8"/>
            <p:cNvSpPr/>
            <p:nvPr/>
          </p:nvSpPr>
          <p:spPr>
            <a:xfrm>
              <a:off x="5351025" y="4375400"/>
              <a:ext cx="303250" cy="149825"/>
            </a:xfrm>
            <a:custGeom>
              <a:rect b="b" l="l" r="r" t="t"/>
              <a:pathLst>
                <a:path extrusionOk="0" fill="none" h="5993" w="1213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8"/>
            <p:cNvSpPr/>
            <p:nvPr/>
          </p:nvSpPr>
          <p:spPr>
            <a:xfrm>
              <a:off x="532667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8"/>
            <p:cNvSpPr/>
            <p:nvPr/>
          </p:nvSpPr>
          <p:spPr>
            <a:xfrm>
              <a:off x="5447225" y="4615925"/>
              <a:ext cx="110850" cy="25"/>
            </a:xfrm>
            <a:custGeom>
              <a:rect b="b" l="l" r="r" t="t"/>
              <a:pathLst>
                <a:path extrusionOk="0" fill="none" h="1" w="4434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5439925" y="4589125"/>
              <a:ext cx="125450" cy="25"/>
            </a:xfrm>
            <a:custGeom>
              <a:rect b="b" l="l" r="r" t="t"/>
              <a:pathLst>
                <a:path extrusionOk="0" fill="none" h="1" w="5018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>
              <a:off x="5597625" y="4569025"/>
              <a:ext cx="81000" cy="65175"/>
            </a:xfrm>
            <a:custGeom>
              <a:rect b="b" l="l" r="r" t="t"/>
              <a:pathLst>
                <a:path extrusionOk="0" fill="none" h="2607" w="324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5" name="Google Shape;965;p28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966" name="Google Shape;966;p28"/>
            <p:cNvSpPr/>
            <p:nvPr/>
          </p:nvSpPr>
          <p:spPr>
            <a:xfrm>
              <a:off x="5964175" y="4329750"/>
              <a:ext cx="421350" cy="421350"/>
            </a:xfrm>
            <a:custGeom>
              <a:rect b="b" l="l" r="r" t="t"/>
              <a:pathLst>
                <a:path extrusionOk="0" fill="none" h="16854" w="16854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28"/>
            <p:cNvSpPr/>
            <p:nvPr/>
          </p:nvSpPr>
          <p:spPr>
            <a:xfrm>
              <a:off x="6322800" y="4360800"/>
              <a:ext cx="31675" cy="30475"/>
            </a:xfrm>
            <a:custGeom>
              <a:rect b="b" l="l" r="r" t="t"/>
              <a:pathLst>
                <a:path extrusionOk="0" fill="none" h="1219" w="1267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8" name="Google Shape;968;p28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969" name="Google Shape;969;p28"/>
            <p:cNvSpPr/>
            <p:nvPr/>
          </p:nvSpPr>
          <p:spPr>
            <a:xfrm>
              <a:off x="1247825" y="5168175"/>
              <a:ext cx="373875" cy="221650"/>
            </a:xfrm>
            <a:custGeom>
              <a:rect b="b" l="l" r="r" t="t"/>
              <a:pathLst>
                <a:path extrusionOk="0" fill="none" h="8866" w="14955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28"/>
            <p:cNvSpPr/>
            <p:nvPr/>
          </p:nvSpPr>
          <p:spPr>
            <a:xfrm>
              <a:off x="1275850" y="5209575"/>
              <a:ext cx="60900" cy="87075"/>
            </a:xfrm>
            <a:custGeom>
              <a:rect b="b" l="l" r="r" t="t"/>
              <a:pathLst>
                <a:path extrusionOk="0" fill="none" h="3483" w="2436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28"/>
            <p:cNvSpPr/>
            <p:nvPr/>
          </p:nvSpPr>
          <p:spPr>
            <a:xfrm>
              <a:off x="1247825" y="5391625"/>
              <a:ext cx="443300" cy="39000"/>
            </a:xfrm>
            <a:custGeom>
              <a:rect b="b" l="l" r="r" t="t"/>
              <a:pathLst>
                <a:path extrusionOk="0" fill="none" h="1560" w="17732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28"/>
            <p:cNvSpPr/>
            <p:nvPr/>
          </p:nvSpPr>
          <p:spPr>
            <a:xfrm>
              <a:off x="14548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28"/>
            <p:cNvSpPr/>
            <p:nvPr/>
          </p:nvSpPr>
          <p:spPr>
            <a:xfrm>
              <a:off x="1411025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8"/>
            <p:cNvSpPr/>
            <p:nvPr/>
          </p:nvSpPr>
          <p:spPr>
            <a:xfrm>
              <a:off x="1498700" y="5001950"/>
              <a:ext cx="16450" cy="114475"/>
            </a:xfrm>
            <a:custGeom>
              <a:rect b="b" l="l" r="r" t="t"/>
              <a:pathLst>
                <a:path extrusionOk="0" fill="none" h="4579" w="658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" name="Google Shape;975;p28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976" name="Google Shape;976;p28"/>
            <p:cNvSpPr/>
            <p:nvPr/>
          </p:nvSpPr>
          <p:spPr>
            <a:xfrm>
              <a:off x="1959600" y="4980625"/>
              <a:ext cx="364150" cy="239325"/>
            </a:xfrm>
            <a:custGeom>
              <a:rect b="b" l="l" r="r" t="t"/>
              <a:pathLst>
                <a:path extrusionOk="0" fill="none" h="9573" w="14566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8"/>
            <p:cNvSpPr/>
            <p:nvPr/>
          </p:nvSpPr>
          <p:spPr>
            <a:xfrm>
              <a:off x="2053375" y="5121275"/>
              <a:ext cx="176600" cy="25"/>
            </a:xfrm>
            <a:custGeom>
              <a:rect b="b" l="l" r="r" t="t"/>
              <a:pathLst>
                <a:path extrusionOk="0" fill="none" h="1" w="7064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8"/>
            <p:cNvSpPr/>
            <p:nvPr/>
          </p:nvSpPr>
          <p:spPr>
            <a:xfrm>
              <a:off x="2104525" y="5121275"/>
              <a:ext cx="74300" cy="323350"/>
            </a:xfrm>
            <a:custGeom>
              <a:rect b="b" l="l" r="r" t="t"/>
              <a:pathLst>
                <a:path extrusionOk="0" fill="none" h="12934" w="2972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8"/>
            <p:cNvSpPr/>
            <p:nvPr/>
          </p:nvSpPr>
          <p:spPr>
            <a:xfrm>
              <a:off x="2166625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8"/>
            <p:cNvSpPr/>
            <p:nvPr/>
          </p:nvSpPr>
          <p:spPr>
            <a:xfrm>
              <a:off x="2031450" y="5023850"/>
              <a:ext cx="85275" cy="85275"/>
            </a:xfrm>
            <a:custGeom>
              <a:rect b="b" l="l" r="r" t="t"/>
              <a:pathLst>
                <a:path extrusionOk="0" fill="none" h="3411" w="3411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8"/>
            <p:cNvSpPr/>
            <p:nvPr/>
          </p:nvSpPr>
          <p:spPr>
            <a:xfrm>
              <a:off x="19791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8"/>
            <p:cNvSpPr/>
            <p:nvPr/>
          </p:nvSpPr>
          <p:spPr>
            <a:xfrm>
              <a:off x="2178800" y="5219925"/>
              <a:ext cx="125450" cy="224700"/>
            </a:xfrm>
            <a:custGeom>
              <a:rect b="b" l="l" r="r" t="t"/>
              <a:pathLst>
                <a:path extrusionOk="0" fill="none" h="8988" w="5018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3" name="Google Shape;983;p28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984" name="Google Shape;984;p28"/>
            <p:cNvSpPr/>
            <p:nvPr/>
          </p:nvSpPr>
          <p:spPr>
            <a:xfrm>
              <a:off x="2819350" y="5216875"/>
              <a:ext cx="202150" cy="210700"/>
            </a:xfrm>
            <a:custGeom>
              <a:rect b="b" l="l" r="r" t="t"/>
              <a:pathLst>
                <a:path extrusionOk="0" fill="none" h="8428" w="8086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8"/>
            <p:cNvSpPr/>
            <p:nvPr/>
          </p:nvSpPr>
          <p:spPr>
            <a:xfrm>
              <a:off x="2606225" y="4998300"/>
              <a:ext cx="203400" cy="207650"/>
            </a:xfrm>
            <a:custGeom>
              <a:rect b="b" l="l" r="r" t="t"/>
              <a:pathLst>
                <a:path extrusionOk="0" fill="none" h="8306" w="8136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8"/>
            <p:cNvSpPr/>
            <p:nvPr/>
          </p:nvSpPr>
          <p:spPr>
            <a:xfrm>
              <a:off x="2605025" y="5003775"/>
              <a:ext cx="417700" cy="417700"/>
            </a:xfrm>
            <a:custGeom>
              <a:rect b="b" l="l" r="r" t="t"/>
              <a:pathLst>
                <a:path extrusionOk="0" fill="none" h="16708" w="16708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" name="Google Shape;987;p28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988" name="Google Shape;988;p28"/>
            <p:cNvSpPr/>
            <p:nvPr/>
          </p:nvSpPr>
          <p:spPr>
            <a:xfrm>
              <a:off x="3236425" y="5309425"/>
              <a:ext cx="499300" cy="108400"/>
            </a:xfrm>
            <a:custGeom>
              <a:rect b="b" l="l" r="r" t="t"/>
              <a:pathLst>
                <a:path extrusionOk="0" fill="none" h="4336" w="19972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8"/>
            <p:cNvSpPr/>
            <p:nvPr/>
          </p:nvSpPr>
          <p:spPr>
            <a:xfrm>
              <a:off x="3294875" y="5330725"/>
              <a:ext cx="382400" cy="25"/>
            </a:xfrm>
            <a:custGeom>
              <a:rect b="b" l="l" r="r" t="t"/>
              <a:pathLst>
                <a:path extrusionOk="0" fill="none" h="1" w="15296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8"/>
            <p:cNvSpPr/>
            <p:nvPr/>
          </p:nvSpPr>
          <p:spPr>
            <a:xfrm>
              <a:off x="3280250" y="5162675"/>
              <a:ext cx="411625" cy="140075"/>
            </a:xfrm>
            <a:custGeom>
              <a:rect b="b" l="l" r="r" t="t"/>
              <a:pathLst>
                <a:path extrusionOk="0" fill="none" h="5603" w="16465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8"/>
            <p:cNvSpPr/>
            <p:nvPr/>
          </p:nvSpPr>
          <p:spPr>
            <a:xfrm>
              <a:off x="347145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8"/>
            <p:cNvSpPr/>
            <p:nvPr/>
          </p:nvSpPr>
          <p:spPr>
            <a:xfrm>
              <a:off x="3427600" y="5001950"/>
              <a:ext cx="17075" cy="114475"/>
            </a:xfrm>
            <a:custGeom>
              <a:rect b="b" l="l" r="r" t="t"/>
              <a:pathLst>
                <a:path extrusionOk="0" fill="none" h="4579" w="683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8"/>
            <p:cNvSpPr/>
            <p:nvPr/>
          </p:nvSpPr>
          <p:spPr>
            <a:xfrm>
              <a:off x="3515275" y="5001950"/>
              <a:ext cx="16475" cy="114475"/>
            </a:xfrm>
            <a:custGeom>
              <a:rect b="b" l="l" r="r" t="t"/>
              <a:pathLst>
                <a:path extrusionOk="0" fill="none" h="4579" w="659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4" name="Google Shape;994;p28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995" name="Google Shape;995;p28"/>
            <p:cNvSpPr/>
            <p:nvPr/>
          </p:nvSpPr>
          <p:spPr>
            <a:xfrm>
              <a:off x="4168000" y="4980625"/>
              <a:ext cx="85875" cy="102325"/>
            </a:xfrm>
            <a:custGeom>
              <a:rect b="b" l="l" r="r" t="t"/>
              <a:pathLst>
                <a:path extrusionOk="0" fill="none" h="4093" w="3435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8"/>
            <p:cNvSpPr/>
            <p:nvPr/>
          </p:nvSpPr>
          <p:spPr>
            <a:xfrm>
              <a:off x="3968275" y="5043350"/>
              <a:ext cx="379975" cy="389700"/>
            </a:xfrm>
            <a:custGeom>
              <a:rect b="b" l="l" r="r" t="t"/>
              <a:pathLst>
                <a:path extrusionOk="0" fill="none" h="15588" w="15199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>
              <a:off x="4031000" y="5150500"/>
              <a:ext cx="54200" cy="61525"/>
            </a:xfrm>
            <a:custGeom>
              <a:rect b="b" l="l" r="r" t="t"/>
              <a:pathLst>
                <a:path extrusionOk="0" fill="none" h="2461" w="2168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8" name="Google Shape;998;p28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999" name="Google Shape;999;p28"/>
            <p:cNvSpPr/>
            <p:nvPr/>
          </p:nvSpPr>
          <p:spPr>
            <a:xfrm>
              <a:off x="6104200" y="5081700"/>
              <a:ext cx="314825" cy="215575"/>
            </a:xfrm>
            <a:custGeom>
              <a:rect b="b" l="l" r="r" t="t"/>
              <a:pathLst>
                <a:path extrusionOk="0" fill="none" h="8623" w="12593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8"/>
            <p:cNvSpPr/>
            <p:nvPr/>
          </p:nvSpPr>
          <p:spPr>
            <a:xfrm>
              <a:off x="5937975" y="5210175"/>
              <a:ext cx="333700" cy="133375"/>
            </a:xfrm>
            <a:custGeom>
              <a:rect b="b" l="l" r="r" t="t"/>
              <a:pathLst>
                <a:path extrusionOk="0" fill="none" h="5335" w="13348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8"/>
            <p:cNvSpPr/>
            <p:nvPr/>
          </p:nvSpPr>
          <p:spPr>
            <a:xfrm>
              <a:off x="6352025" y="5109100"/>
              <a:ext cx="19500" cy="18900"/>
            </a:xfrm>
            <a:custGeom>
              <a:rect b="b" l="l" r="r" t="t"/>
              <a:pathLst>
                <a:path extrusionOk="0" h="756" w="78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2" name="Google Shape;1002;p28"/>
          <p:cNvGrpSpPr/>
          <p:nvPr/>
        </p:nvGrpSpPr>
        <p:grpSpPr>
          <a:xfrm>
            <a:off x="5461718" y="4356472"/>
            <a:ext cx="290183" cy="333679"/>
            <a:chOff x="6673500" y="5031175"/>
            <a:chExt cx="345250" cy="397000"/>
          </a:xfrm>
        </p:grpSpPr>
        <p:sp>
          <p:nvSpPr>
            <p:cNvPr id="1003" name="Google Shape;1003;p28"/>
            <p:cNvSpPr/>
            <p:nvPr/>
          </p:nvSpPr>
          <p:spPr>
            <a:xfrm>
              <a:off x="6731950" y="5031175"/>
              <a:ext cx="105375" cy="147375"/>
            </a:xfrm>
            <a:custGeom>
              <a:rect b="b" l="l" r="r" t="t"/>
              <a:pathLst>
                <a:path extrusionOk="0" fill="none" h="5895" w="4215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8"/>
            <p:cNvSpPr/>
            <p:nvPr/>
          </p:nvSpPr>
          <p:spPr>
            <a:xfrm>
              <a:off x="6673500" y="5146850"/>
              <a:ext cx="84050" cy="116925"/>
            </a:xfrm>
            <a:custGeom>
              <a:rect b="b" l="l" r="r" t="t"/>
              <a:pathLst>
                <a:path extrusionOk="0" fill="none" h="4677" w="3362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8"/>
            <p:cNvSpPr/>
            <p:nvPr/>
          </p:nvSpPr>
          <p:spPr>
            <a:xfrm>
              <a:off x="6859225" y="5033600"/>
              <a:ext cx="105350" cy="144950"/>
            </a:xfrm>
            <a:custGeom>
              <a:rect b="b" l="l" r="r" t="t"/>
              <a:pathLst>
                <a:path extrusionOk="0" fill="none" h="5798" w="4214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8"/>
            <p:cNvSpPr/>
            <p:nvPr/>
          </p:nvSpPr>
          <p:spPr>
            <a:xfrm>
              <a:off x="6931675" y="5150500"/>
              <a:ext cx="87075" cy="115725"/>
            </a:xfrm>
            <a:custGeom>
              <a:rect b="b" l="l" r="r" t="t"/>
              <a:pathLst>
                <a:path extrusionOk="0" fill="none" h="4629" w="3483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8"/>
            <p:cNvSpPr/>
            <p:nvPr/>
          </p:nvSpPr>
          <p:spPr>
            <a:xfrm>
              <a:off x="6715525" y="5180350"/>
              <a:ext cx="263050" cy="247825"/>
            </a:xfrm>
            <a:custGeom>
              <a:rect b="b" l="l" r="r" t="t"/>
              <a:pathLst>
                <a:path extrusionOk="0" fill="none" h="9913" w="10522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8" name="Google Shape;1008;p28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1009" name="Google Shape;1009;p28"/>
            <p:cNvSpPr/>
            <p:nvPr/>
          </p:nvSpPr>
          <p:spPr>
            <a:xfrm>
              <a:off x="3269900" y="3064500"/>
              <a:ext cx="432325" cy="263075"/>
            </a:xfrm>
            <a:custGeom>
              <a:rect b="b" l="l" r="r" t="t"/>
              <a:pathLst>
                <a:path extrusionOk="0" fill="none" h="10523" w="17293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28"/>
            <p:cNvSpPr/>
            <p:nvPr/>
          </p:nvSpPr>
          <p:spPr>
            <a:xfrm>
              <a:off x="3445875" y="3155825"/>
              <a:ext cx="80400" cy="80400"/>
            </a:xfrm>
            <a:custGeom>
              <a:rect b="b" l="l" r="r" t="t"/>
              <a:pathLst>
                <a:path extrusionOk="0" fill="none" h="3216" w="3216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28"/>
            <p:cNvSpPr/>
            <p:nvPr/>
          </p:nvSpPr>
          <p:spPr>
            <a:xfrm>
              <a:off x="3381925" y="3091900"/>
              <a:ext cx="208275" cy="208275"/>
            </a:xfrm>
            <a:custGeom>
              <a:rect b="b" l="l" r="r" t="t"/>
              <a:pathLst>
                <a:path extrusionOk="0" fill="none" h="8331" w="8331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2" name="Google Shape;1012;p28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1013" name="Google Shape;1013;p28"/>
            <p:cNvSpPr/>
            <p:nvPr/>
          </p:nvSpPr>
          <p:spPr>
            <a:xfrm>
              <a:off x="6689325" y="2984125"/>
              <a:ext cx="315425" cy="77975"/>
            </a:xfrm>
            <a:custGeom>
              <a:rect b="b" l="l" r="r" t="t"/>
              <a:pathLst>
                <a:path extrusionOk="0" fill="none" h="3119" w="12617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28"/>
            <p:cNvSpPr/>
            <p:nvPr/>
          </p:nvSpPr>
          <p:spPr>
            <a:xfrm>
              <a:off x="6702125" y="3069375"/>
              <a:ext cx="289850" cy="358050"/>
            </a:xfrm>
            <a:custGeom>
              <a:rect b="b" l="l" r="r" t="t"/>
              <a:pathLst>
                <a:path extrusionOk="0" fill="none" h="14322" w="11594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28"/>
            <p:cNvSpPr/>
            <p:nvPr/>
          </p:nvSpPr>
          <p:spPr>
            <a:xfrm>
              <a:off x="67611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8"/>
            <p:cNvSpPr/>
            <p:nvPr/>
          </p:nvSpPr>
          <p:spPr>
            <a:xfrm>
              <a:off x="684702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8"/>
            <p:cNvSpPr/>
            <p:nvPr/>
          </p:nvSpPr>
          <p:spPr>
            <a:xfrm>
              <a:off x="6932875" y="3117475"/>
              <a:ext cx="25" cy="261850"/>
            </a:xfrm>
            <a:custGeom>
              <a:rect b="b" l="l" r="r" t="t"/>
              <a:pathLst>
                <a:path extrusionOk="0" fill="none" h="10474" w="1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8" name="Google Shape;1018;p28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1019" name="Google Shape;1019;p28"/>
            <p:cNvSpPr/>
            <p:nvPr/>
          </p:nvSpPr>
          <p:spPr>
            <a:xfrm>
              <a:off x="2178800" y="4519725"/>
              <a:ext cx="114500" cy="114475"/>
            </a:xfrm>
            <a:custGeom>
              <a:rect b="b" l="l" r="r" t="t"/>
              <a:pathLst>
                <a:path extrusionOk="0" fill="none" h="4579" w="458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8"/>
            <p:cNvSpPr/>
            <p:nvPr/>
          </p:nvSpPr>
          <p:spPr>
            <a:xfrm>
              <a:off x="1988225" y="45392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8"/>
            <p:cNvSpPr/>
            <p:nvPr/>
          </p:nvSpPr>
          <p:spPr>
            <a:xfrm>
              <a:off x="2042425" y="4286525"/>
              <a:ext cx="239300" cy="236250"/>
            </a:xfrm>
            <a:custGeom>
              <a:rect b="b" l="l" r="r" t="t"/>
              <a:pathLst>
                <a:path extrusionOk="0" fill="none" h="9450" w="9572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8"/>
            <p:cNvSpPr/>
            <p:nvPr/>
          </p:nvSpPr>
          <p:spPr>
            <a:xfrm>
              <a:off x="2161750" y="4522750"/>
              <a:ext cx="25" cy="256975"/>
            </a:xfrm>
            <a:custGeom>
              <a:rect b="b" l="l" r="r" t="t"/>
              <a:pathLst>
                <a:path extrusionOk="0" fill="none" h="10279" w="1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8"/>
            <p:cNvSpPr/>
            <p:nvPr/>
          </p:nvSpPr>
          <p:spPr>
            <a:xfrm>
              <a:off x="2133750" y="4377850"/>
              <a:ext cx="56050" cy="56025"/>
            </a:xfrm>
            <a:custGeom>
              <a:rect b="b" l="l" r="r" t="t"/>
              <a:pathLst>
                <a:path extrusionOk="0" fill="none" h="2241" w="2242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8"/>
            <p:cNvSpPr/>
            <p:nvPr/>
          </p:nvSpPr>
          <p:spPr>
            <a:xfrm>
              <a:off x="2038150" y="45891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8"/>
            <p:cNvSpPr/>
            <p:nvPr/>
          </p:nvSpPr>
          <p:spPr>
            <a:xfrm>
              <a:off x="2194025" y="4564150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6" name="Google Shape;1026;p28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1027" name="Google Shape;1027;p28"/>
            <p:cNvSpPr/>
            <p:nvPr/>
          </p:nvSpPr>
          <p:spPr>
            <a:xfrm>
              <a:off x="2635450" y="4653050"/>
              <a:ext cx="368400" cy="134600"/>
            </a:xfrm>
            <a:custGeom>
              <a:rect b="b" l="l" r="r" t="t"/>
              <a:pathLst>
                <a:path extrusionOk="0" fill="none" h="5384" w="14736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8"/>
            <p:cNvSpPr/>
            <p:nvPr/>
          </p:nvSpPr>
          <p:spPr>
            <a:xfrm>
              <a:off x="2819350" y="4321225"/>
              <a:ext cx="25" cy="347075"/>
            </a:xfrm>
            <a:custGeom>
              <a:rect b="b" l="l" r="r" t="t"/>
              <a:pathLst>
                <a:path extrusionOk="0" fill="none" h="13883" w="1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8"/>
            <p:cNvSpPr/>
            <p:nvPr/>
          </p:nvSpPr>
          <p:spPr>
            <a:xfrm>
              <a:off x="2835175" y="4328525"/>
              <a:ext cx="114475" cy="114500"/>
            </a:xfrm>
            <a:custGeom>
              <a:rect b="b" l="l" r="r" t="t"/>
              <a:pathLst>
                <a:path extrusionOk="0" fill="none" h="4580" w="4579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8"/>
            <p:cNvSpPr/>
            <p:nvPr/>
          </p:nvSpPr>
          <p:spPr>
            <a:xfrm>
              <a:off x="2850400" y="4372975"/>
              <a:ext cx="54825" cy="54825"/>
            </a:xfrm>
            <a:custGeom>
              <a:rect b="b" l="l" r="r" t="t"/>
              <a:pathLst>
                <a:path extrusionOk="0" fill="none" h="2193" w="2193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8"/>
            <p:cNvSpPr/>
            <p:nvPr/>
          </p:nvSpPr>
          <p:spPr>
            <a:xfrm>
              <a:off x="2646425" y="4429600"/>
              <a:ext cx="156500" cy="156500"/>
            </a:xfrm>
            <a:custGeom>
              <a:rect b="b" l="l" r="r" t="t"/>
              <a:pathLst>
                <a:path extrusionOk="0" fill="none" h="6260" w="626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8"/>
            <p:cNvSpPr/>
            <p:nvPr/>
          </p:nvSpPr>
          <p:spPr>
            <a:xfrm>
              <a:off x="2696350" y="4479525"/>
              <a:ext cx="87100" cy="87100"/>
            </a:xfrm>
            <a:custGeom>
              <a:rect b="b" l="l" r="r" t="t"/>
              <a:pathLst>
                <a:path extrusionOk="0" fill="none" h="3484" w="3484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3" name="Google Shape;1033;p28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1034" name="Google Shape;1034;p28"/>
            <p:cNvSpPr/>
            <p:nvPr/>
          </p:nvSpPr>
          <p:spPr>
            <a:xfrm>
              <a:off x="6643075" y="4698125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8"/>
            <p:cNvSpPr/>
            <p:nvPr/>
          </p:nvSpPr>
          <p:spPr>
            <a:xfrm>
              <a:off x="6643075" y="472735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8"/>
            <p:cNvSpPr/>
            <p:nvPr/>
          </p:nvSpPr>
          <p:spPr>
            <a:xfrm>
              <a:off x="6643075" y="4751700"/>
              <a:ext cx="407950" cy="14625"/>
            </a:xfrm>
            <a:custGeom>
              <a:rect b="b" l="l" r="r" t="t"/>
              <a:pathLst>
                <a:path extrusionOk="0" fill="none" h="585" w="16318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8"/>
            <p:cNvSpPr/>
            <p:nvPr/>
          </p:nvSpPr>
          <p:spPr>
            <a:xfrm>
              <a:off x="6672900" y="4309650"/>
              <a:ext cx="348900" cy="376300"/>
            </a:xfrm>
            <a:custGeom>
              <a:rect b="b" l="l" r="r" t="t"/>
              <a:pathLst>
                <a:path extrusionOk="0" fill="none" h="15052" w="13956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8"/>
            <p:cNvSpPr/>
            <p:nvPr/>
          </p:nvSpPr>
          <p:spPr>
            <a:xfrm>
              <a:off x="6805625" y="4452725"/>
              <a:ext cx="15850" cy="28050"/>
            </a:xfrm>
            <a:custGeom>
              <a:rect b="b" l="l" r="r" t="t"/>
              <a:pathLst>
                <a:path extrusionOk="0" fill="none" h="1122" w="634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8"/>
            <p:cNvSpPr/>
            <p:nvPr/>
          </p:nvSpPr>
          <p:spPr>
            <a:xfrm>
              <a:off x="6872600" y="4452725"/>
              <a:ext cx="15875" cy="28050"/>
            </a:xfrm>
            <a:custGeom>
              <a:rect b="b" l="l" r="r" t="t"/>
              <a:pathLst>
                <a:path extrusionOk="0" fill="none" h="1122" w="635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8"/>
            <p:cNvSpPr/>
            <p:nvPr/>
          </p:nvSpPr>
          <p:spPr>
            <a:xfrm>
              <a:off x="6709425" y="4414975"/>
              <a:ext cx="275250" cy="54825"/>
            </a:xfrm>
            <a:custGeom>
              <a:rect b="b" l="l" r="r" t="t"/>
              <a:pathLst>
                <a:path extrusionOk="0" fill="none" h="2193" w="1101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8"/>
            <p:cNvSpPr/>
            <p:nvPr/>
          </p:nvSpPr>
          <p:spPr>
            <a:xfrm>
              <a:off x="6733175" y="4382725"/>
              <a:ext cx="227750" cy="37150"/>
            </a:xfrm>
            <a:custGeom>
              <a:rect b="b" l="l" r="r" t="t"/>
              <a:pathLst>
                <a:path extrusionOk="0" fill="none" h="1486" w="911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8"/>
            <p:cNvSpPr/>
            <p:nvPr/>
          </p:nvSpPr>
          <p:spPr>
            <a:xfrm>
              <a:off x="6847025" y="4414975"/>
              <a:ext cx="25" cy="145550"/>
            </a:xfrm>
            <a:custGeom>
              <a:rect b="b" l="l" r="r" t="t"/>
              <a:pathLst>
                <a:path extrusionOk="0" fill="none" h="5822" w="1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3" name="Google Shape;1043;p28"/>
          <p:cNvGrpSpPr/>
          <p:nvPr/>
        </p:nvGrpSpPr>
        <p:grpSpPr>
          <a:xfrm>
            <a:off x="4251419" y="4291985"/>
            <a:ext cx="452420" cy="433992"/>
            <a:chOff x="5233525" y="4954450"/>
            <a:chExt cx="538275" cy="516350"/>
          </a:xfrm>
        </p:grpSpPr>
        <p:sp>
          <p:nvSpPr>
            <p:cNvPr id="1044" name="Google Shape;1044;p28"/>
            <p:cNvSpPr/>
            <p:nvPr/>
          </p:nvSpPr>
          <p:spPr>
            <a:xfrm>
              <a:off x="5637825" y="4954450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8"/>
            <p:cNvSpPr/>
            <p:nvPr/>
          </p:nvSpPr>
          <p:spPr>
            <a:xfrm>
              <a:off x="5323025" y="4980625"/>
              <a:ext cx="88925" cy="88925"/>
            </a:xfrm>
            <a:custGeom>
              <a:rect b="b" l="l" r="r" t="t"/>
              <a:pathLst>
                <a:path extrusionOk="0" fill="none" h="3557" w="3557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8"/>
            <p:cNvSpPr/>
            <p:nvPr/>
          </p:nvSpPr>
          <p:spPr>
            <a:xfrm>
              <a:off x="5233525" y="5255225"/>
              <a:ext cx="89525" cy="89525"/>
            </a:xfrm>
            <a:custGeom>
              <a:rect b="b" l="l" r="r" t="t"/>
              <a:pathLst>
                <a:path extrusionOk="0" fill="none" h="3581" w="3581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8"/>
            <p:cNvSpPr/>
            <p:nvPr/>
          </p:nvSpPr>
          <p:spPr>
            <a:xfrm>
              <a:off x="5453325" y="5382475"/>
              <a:ext cx="88925" cy="88325"/>
            </a:xfrm>
            <a:custGeom>
              <a:rect b="b" l="l" r="r" t="t"/>
              <a:pathLst>
                <a:path extrusionOk="0" fill="none" h="3533" w="3557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8"/>
            <p:cNvSpPr/>
            <p:nvPr/>
          </p:nvSpPr>
          <p:spPr>
            <a:xfrm>
              <a:off x="5682875" y="5188875"/>
              <a:ext cx="88925" cy="89525"/>
            </a:xfrm>
            <a:custGeom>
              <a:rect b="b" l="l" r="r" t="t"/>
              <a:pathLst>
                <a:path extrusionOk="0" fill="none" h="3581" w="3557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8"/>
            <p:cNvSpPr/>
            <p:nvPr/>
          </p:nvSpPr>
          <p:spPr>
            <a:xfrm>
              <a:off x="5411925" y="5110925"/>
              <a:ext cx="188775" cy="189400"/>
            </a:xfrm>
            <a:custGeom>
              <a:rect b="b" l="l" r="r" t="t"/>
              <a:pathLst>
                <a:path extrusionOk="0" fill="none" h="7576" w="7551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28"/>
            <p:cNvSpPr/>
            <p:nvPr/>
          </p:nvSpPr>
          <p:spPr>
            <a:xfrm>
              <a:off x="5367475" y="5025075"/>
              <a:ext cx="81600" cy="105975"/>
            </a:xfrm>
            <a:custGeom>
              <a:rect b="b" l="l" r="r" t="t"/>
              <a:pathLst>
                <a:path extrusionOk="0" fill="none" h="4239" w="3264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28"/>
            <p:cNvSpPr/>
            <p:nvPr/>
          </p:nvSpPr>
          <p:spPr>
            <a:xfrm>
              <a:off x="5567800" y="4999500"/>
              <a:ext cx="115100" cy="133975"/>
            </a:xfrm>
            <a:custGeom>
              <a:rect b="b" l="l" r="r" t="t"/>
              <a:pathLst>
                <a:path extrusionOk="0" fill="none" h="5359" w="4604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28"/>
            <p:cNvSpPr/>
            <p:nvPr/>
          </p:nvSpPr>
          <p:spPr>
            <a:xfrm>
              <a:off x="5600075" y="5217475"/>
              <a:ext cx="127275" cy="16475"/>
            </a:xfrm>
            <a:custGeom>
              <a:rect b="b" l="l" r="r" t="t"/>
              <a:pathLst>
                <a:path extrusionOk="0" fill="none" h="659" w="5091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28"/>
            <p:cNvSpPr/>
            <p:nvPr/>
          </p:nvSpPr>
          <p:spPr>
            <a:xfrm>
              <a:off x="5497775" y="5299675"/>
              <a:ext cx="4900" cy="126675"/>
            </a:xfrm>
            <a:custGeom>
              <a:rect b="b" l="l" r="r" t="t"/>
              <a:pathLst>
                <a:path extrusionOk="0" fill="none" h="5067" w="196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28"/>
            <p:cNvSpPr/>
            <p:nvPr/>
          </p:nvSpPr>
          <p:spPr>
            <a:xfrm>
              <a:off x="5277975" y="5241825"/>
              <a:ext cx="141275" cy="58500"/>
            </a:xfrm>
            <a:custGeom>
              <a:rect b="b" l="l" r="r" t="t"/>
              <a:pathLst>
                <a:path extrusionOk="0" fill="none" h="2340" w="5651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5" name="Google Shape;1055;p28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1056" name="Google Shape;1056;p28"/>
            <p:cNvSpPr/>
            <p:nvPr/>
          </p:nvSpPr>
          <p:spPr>
            <a:xfrm>
              <a:off x="4611850" y="5222350"/>
              <a:ext cx="436600" cy="239325"/>
            </a:xfrm>
            <a:custGeom>
              <a:rect b="b" l="l" r="r" t="t"/>
              <a:pathLst>
                <a:path extrusionOk="0" fill="none" h="9573" w="17464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8"/>
            <p:cNvSpPr/>
            <p:nvPr/>
          </p:nvSpPr>
          <p:spPr>
            <a:xfrm>
              <a:off x="4612475" y="4963575"/>
              <a:ext cx="435975" cy="125450"/>
            </a:xfrm>
            <a:custGeom>
              <a:rect b="b" l="l" r="r" t="t"/>
              <a:pathLst>
                <a:path extrusionOk="0" fill="none" h="5018" w="17439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8"/>
            <p:cNvSpPr/>
            <p:nvPr/>
          </p:nvSpPr>
          <p:spPr>
            <a:xfrm>
              <a:off x="4556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8"/>
            <p:cNvSpPr/>
            <p:nvPr/>
          </p:nvSpPr>
          <p:spPr>
            <a:xfrm>
              <a:off x="4830450" y="5089000"/>
              <a:ext cx="274025" cy="225925"/>
            </a:xfrm>
            <a:custGeom>
              <a:rect b="b" l="l" r="r" t="t"/>
              <a:pathLst>
                <a:path extrusionOk="0" fill="none" h="9037" w="10961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8"/>
            <p:cNvSpPr/>
            <p:nvPr/>
          </p:nvSpPr>
          <p:spPr>
            <a:xfrm>
              <a:off x="4830450" y="5213225"/>
              <a:ext cx="25" cy="248450"/>
            </a:xfrm>
            <a:custGeom>
              <a:rect b="b" l="l" r="r" t="t"/>
              <a:pathLst>
                <a:path extrusionOk="0" fill="none" h="9938" w="1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1" name="Google Shape;1061;p28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1062" name="Google Shape;1062;p28"/>
            <p:cNvSpPr/>
            <p:nvPr/>
          </p:nvSpPr>
          <p:spPr>
            <a:xfrm>
              <a:off x="632875" y="5077450"/>
              <a:ext cx="272200" cy="185725"/>
            </a:xfrm>
            <a:custGeom>
              <a:rect b="b" l="l" r="r" t="t"/>
              <a:pathLst>
                <a:path extrusionOk="0" fill="none" h="7429" w="10888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8"/>
            <p:cNvSpPr/>
            <p:nvPr/>
          </p:nvSpPr>
          <p:spPr>
            <a:xfrm>
              <a:off x="886175" y="5071350"/>
              <a:ext cx="74300" cy="191825"/>
            </a:xfrm>
            <a:custGeom>
              <a:rect b="b" l="l" r="r" t="t"/>
              <a:pathLst>
                <a:path extrusionOk="0" fill="none" h="7673" w="2972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8"/>
            <p:cNvSpPr/>
            <p:nvPr/>
          </p:nvSpPr>
          <p:spPr>
            <a:xfrm>
              <a:off x="531800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8"/>
            <p:cNvSpPr/>
            <p:nvPr/>
          </p:nvSpPr>
          <p:spPr>
            <a:xfrm>
              <a:off x="859375" y="5162075"/>
              <a:ext cx="202175" cy="202175"/>
            </a:xfrm>
            <a:custGeom>
              <a:rect b="b" l="l" r="r" t="t"/>
              <a:pathLst>
                <a:path extrusionOk="0" fill="none" h="8087" w="8087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8"/>
            <p:cNvSpPr/>
            <p:nvPr/>
          </p:nvSpPr>
          <p:spPr>
            <a:xfrm>
              <a:off x="676100" y="5071350"/>
              <a:ext cx="86500" cy="7325"/>
            </a:xfrm>
            <a:custGeom>
              <a:rect b="b" l="l" r="r" t="t"/>
              <a:pathLst>
                <a:path extrusionOk="0" fill="none" h="293" w="346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8"/>
            <p:cNvSpPr/>
            <p:nvPr/>
          </p:nvSpPr>
          <p:spPr>
            <a:xfrm>
              <a:off x="941575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8"/>
            <p:cNvSpPr/>
            <p:nvPr/>
          </p:nvSpPr>
          <p:spPr>
            <a:xfrm>
              <a:off x="614600" y="5244275"/>
              <a:ext cx="37175" cy="37175"/>
            </a:xfrm>
            <a:custGeom>
              <a:rect b="b" l="l" r="r" t="t"/>
              <a:pathLst>
                <a:path extrusionOk="0" fill="none" h="1487" w="1487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9" name="Google Shape;1069;p28"/>
          <p:cNvSpPr txBox="1"/>
          <p:nvPr>
            <p:ph idx="12" type="sldNum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0" name="Google Shape;1070;p28"/>
          <p:cNvSpPr txBox="1"/>
          <p:nvPr/>
        </p:nvSpPr>
        <p:spPr>
          <a:xfrm>
            <a:off x="331550" y="143800"/>
            <a:ext cx="7162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Random Forest: Important Predictors</a:t>
            </a:r>
            <a:endParaRPr b="1" sz="30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071" name="Google Shape;1071;p28"/>
          <p:cNvSpPr txBox="1"/>
          <p:nvPr/>
        </p:nvSpPr>
        <p:spPr>
          <a:xfrm>
            <a:off x="6220975" y="790300"/>
            <a:ext cx="26514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Question 1:</a:t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tillium Web"/>
              <a:buChar char="●"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Higher value of mean decrease gini score, the higher the importance of the variable in the model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tillium Web"/>
              <a:buChar char="●"/>
            </a:pPr>
            <a:r>
              <a:rPr b="1"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Top 4 </a:t>
            </a:r>
            <a:r>
              <a:rPr b="1"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Important</a:t>
            </a:r>
            <a:r>
              <a:rPr b="1"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features</a:t>
            </a:r>
            <a:endParaRPr b="1"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tillium Web"/>
              <a:buChar char="○"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OnlineBoarding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tillium Web"/>
              <a:buChar char="○"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Inflight/Wifi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tillium Web"/>
              <a:buChar char="○"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Class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tillium Web"/>
              <a:buChar char="○"/>
            </a:pPr>
            <a:r>
              <a:rPr lang="en" sz="18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Type Travel</a:t>
            </a:r>
            <a:endParaRPr sz="180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072" name="Google Shape;107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5" y="790300"/>
            <a:ext cx="5802224" cy="404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29"/>
          <p:cNvSpPr txBox="1"/>
          <p:nvPr>
            <p:ph type="title"/>
          </p:nvPr>
        </p:nvSpPr>
        <p:spPr>
          <a:xfrm>
            <a:off x="516300" y="29700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3: Boosting</a:t>
            </a:r>
            <a:endParaRPr/>
          </a:p>
        </p:txBody>
      </p:sp>
      <p:sp>
        <p:nvSpPr>
          <p:cNvPr id="1078" name="Google Shape;1078;p29"/>
          <p:cNvSpPr txBox="1"/>
          <p:nvPr/>
        </p:nvSpPr>
        <p:spPr>
          <a:xfrm>
            <a:off x="2334150" y="963125"/>
            <a:ext cx="682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079" name="Google Shape;1079;p29"/>
          <p:cNvPicPr preferRelativeResize="0"/>
          <p:nvPr/>
        </p:nvPicPr>
        <p:blipFill rotWithShape="1">
          <a:blip r:embed="rId3">
            <a:alphaModFix/>
          </a:blip>
          <a:srcRect b="54738" l="27018" r="43962" t="24053"/>
          <a:stretch/>
        </p:blipFill>
        <p:spPr>
          <a:xfrm>
            <a:off x="4424829" y="1132549"/>
            <a:ext cx="4501023" cy="2192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29"/>
          <p:cNvPicPr preferRelativeResize="0"/>
          <p:nvPr/>
        </p:nvPicPr>
        <p:blipFill rotWithShape="1">
          <a:blip r:embed="rId4">
            <a:alphaModFix/>
          </a:blip>
          <a:srcRect b="30794" l="29537" r="37021" t="37137"/>
          <a:stretch/>
        </p:blipFill>
        <p:spPr>
          <a:xfrm>
            <a:off x="266375" y="1102350"/>
            <a:ext cx="3881574" cy="248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81" name="Google Shape;1081;p29"/>
          <p:cNvSpPr txBox="1"/>
          <p:nvPr>
            <p:ph idx="1" type="body"/>
          </p:nvPr>
        </p:nvSpPr>
        <p:spPr>
          <a:xfrm>
            <a:off x="4538150" y="3539875"/>
            <a:ext cx="4272000" cy="13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      </a:t>
            </a:r>
            <a:r>
              <a:rPr lang="en"/>
              <a:t>Predictors with the most significance: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- </a:t>
            </a:r>
            <a:r>
              <a:rPr lang="en"/>
              <a:t>Online Boarding        - Inflight Wifi Service - Type Travel		     - Class</a:t>
            </a:r>
            <a:endParaRPr/>
          </a:p>
        </p:txBody>
      </p:sp>
      <p:sp>
        <p:nvSpPr>
          <p:cNvPr id="1082" name="Google Shape;1082;p29"/>
          <p:cNvSpPr txBox="1"/>
          <p:nvPr/>
        </p:nvSpPr>
        <p:spPr>
          <a:xfrm>
            <a:off x="272650" y="3981350"/>
            <a:ext cx="403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Code was modified to be read into binary classification by changing satisfied and unsatisfied to 1 and 0. </a:t>
            </a:r>
            <a:endParaRPr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30"/>
          <p:cNvSpPr txBox="1"/>
          <p:nvPr>
            <p:ph type="title"/>
          </p:nvPr>
        </p:nvSpPr>
        <p:spPr>
          <a:xfrm>
            <a:off x="605650" y="28740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3: Boosting</a:t>
            </a:r>
            <a:endParaRPr/>
          </a:p>
        </p:txBody>
      </p:sp>
      <p:sp>
        <p:nvSpPr>
          <p:cNvPr id="1088" name="Google Shape;1088;p30"/>
          <p:cNvSpPr txBox="1"/>
          <p:nvPr>
            <p:ph idx="1" type="body"/>
          </p:nvPr>
        </p:nvSpPr>
        <p:spPr>
          <a:xfrm>
            <a:off x="841200" y="1144805"/>
            <a:ext cx="3730800" cy="133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Accuracy </a:t>
            </a:r>
            <a:r>
              <a:rPr lang="en" sz="1800">
                <a:solidFill>
                  <a:schemeClr val="lt1"/>
                </a:solidFill>
              </a:rPr>
              <a:t>is: 0.9540101  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Sensitivity </a:t>
            </a:r>
            <a:r>
              <a:rPr lang="en" sz="1800">
                <a:solidFill>
                  <a:schemeClr val="lt1"/>
                </a:solidFill>
              </a:rPr>
              <a:t>is: 0.9715624 </a:t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</a:rPr>
              <a:t>Specificity </a:t>
            </a:r>
            <a:r>
              <a:rPr lang="en" sz="1800">
                <a:solidFill>
                  <a:schemeClr val="lt1"/>
                </a:solidFill>
              </a:rPr>
              <a:t>is: 0.930843</a:t>
            </a:r>
            <a:endParaRPr/>
          </a:p>
        </p:txBody>
      </p:sp>
      <p:pic>
        <p:nvPicPr>
          <p:cNvPr id="1089" name="Google Shape;10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201800"/>
            <a:ext cx="23241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0" name="Google Shape;1090;p30"/>
          <p:cNvSpPr txBox="1"/>
          <p:nvPr/>
        </p:nvSpPr>
        <p:spPr>
          <a:xfrm>
            <a:off x="754550" y="2680600"/>
            <a:ext cx="6731400" cy="23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"/>
              <a:buChar char="-"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The data set is relatively balanced in the sense there is no hige difference between sensitivity and specificity rate. 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itillium Web"/>
              <a:buChar char="-"/>
            </a:pPr>
            <a:r>
              <a:rPr lang="en" sz="24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Neutral/Dissatisfied is 14734 and the satisfied is 11,163.</a:t>
            </a:r>
            <a:endParaRPr sz="24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31"/>
          <p:cNvSpPr txBox="1"/>
          <p:nvPr>
            <p:ph type="title"/>
          </p:nvPr>
        </p:nvSpPr>
        <p:spPr>
          <a:xfrm>
            <a:off x="590750" y="36060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96" name="Google Shape;1096;p31"/>
          <p:cNvSpPr txBox="1"/>
          <p:nvPr>
            <p:ph idx="2" type="body"/>
          </p:nvPr>
        </p:nvSpPr>
        <p:spPr>
          <a:xfrm>
            <a:off x="967853" y="1277600"/>
            <a:ext cx="7308900" cy="28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best results were brought out by Random Forest as it projected a 96% accuracy. 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Logistic regression gave us a 87% accuracy.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Meanwhile Boosting gave us a 95.4%  accuracy.</a:t>
            </a:r>
            <a:endParaRPr/>
          </a:p>
        </p:txBody>
      </p:sp>
      <p:pic>
        <p:nvPicPr>
          <p:cNvPr id="1097" name="Google Shape;1097;p31"/>
          <p:cNvPicPr preferRelativeResize="0"/>
          <p:nvPr/>
        </p:nvPicPr>
        <p:blipFill rotWithShape="1">
          <a:blip r:embed="rId3">
            <a:alphaModFix/>
          </a:blip>
          <a:srcRect b="34433" l="25624" r="42733" t="59404"/>
          <a:stretch/>
        </p:blipFill>
        <p:spPr>
          <a:xfrm>
            <a:off x="1157300" y="3589650"/>
            <a:ext cx="6124948" cy="79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8" name="Google Shape;1098;p31"/>
          <p:cNvPicPr preferRelativeResize="0"/>
          <p:nvPr/>
        </p:nvPicPr>
        <p:blipFill rotWithShape="1">
          <a:blip r:embed="rId4">
            <a:alphaModFix/>
          </a:blip>
          <a:srcRect b="0" l="0" r="-2113" t="0"/>
          <a:stretch/>
        </p:blipFill>
        <p:spPr>
          <a:xfrm>
            <a:off x="1144475" y="3032925"/>
            <a:ext cx="6124949" cy="45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32"/>
          <p:cNvSpPr txBox="1"/>
          <p:nvPr>
            <p:ph idx="1" type="body"/>
          </p:nvPr>
        </p:nvSpPr>
        <p:spPr>
          <a:xfrm>
            <a:off x="239000" y="1126150"/>
            <a:ext cx="6731700" cy="384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Why determine the significant predictors?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If an Airline wishes to improve satisfaction level we use the important variables in our models and choose the ones we can control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For Example: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Online Boarding: make airline tasks online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In Flight Wifi Service: provide wifi for everyone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Check In &amp; On Board Service - improve service quality </a:t>
            </a:r>
            <a:endParaRPr sz="2400"/>
          </a:p>
        </p:txBody>
      </p:sp>
      <p:sp>
        <p:nvSpPr>
          <p:cNvPr id="1104" name="Google Shape;1104;p32"/>
          <p:cNvSpPr txBox="1"/>
          <p:nvPr/>
        </p:nvSpPr>
        <p:spPr>
          <a:xfrm>
            <a:off x="785925" y="318975"/>
            <a:ext cx="6980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rPr>
              <a:t>Business Insights</a:t>
            </a:r>
            <a:endParaRPr sz="3300">
              <a:solidFill>
                <a:schemeClr val="lt1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pic>
        <p:nvPicPr>
          <p:cNvPr id="1105" name="Google Shape;110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350" y="2571750"/>
            <a:ext cx="2357649" cy="236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33"/>
          <p:cNvSpPr txBox="1"/>
          <p:nvPr/>
        </p:nvSpPr>
        <p:spPr>
          <a:xfrm>
            <a:off x="2367900" y="1072275"/>
            <a:ext cx="707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  <a:highlight>
                  <a:schemeClr val="accent1"/>
                </a:highlight>
                <a:latin typeface="Titillium Web"/>
                <a:ea typeface="Titillium Web"/>
                <a:cs typeface="Titillium Web"/>
                <a:sym typeface="Titillium Web"/>
              </a:rPr>
              <a:t> THANK YOU!</a:t>
            </a:r>
            <a:endParaRPr sz="6000">
              <a:solidFill>
                <a:schemeClr val="lt1"/>
              </a:solidFill>
              <a:highlight>
                <a:schemeClr val="accent1"/>
              </a:highlight>
              <a:latin typeface="Titillium Web"/>
              <a:ea typeface="Titillium Web"/>
              <a:cs typeface="Titillium Web"/>
              <a:sym typeface="Titillium Web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7"/>
          <p:cNvSpPr txBox="1"/>
          <p:nvPr>
            <p:ph type="title"/>
          </p:nvPr>
        </p:nvSpPr>
        <p:spPr>
          <a:xfrm>
            <a:off x="629300" y="295125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Introduction &amp; Background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91" name="Google Shape;791;p17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Measuring customer satisfaction is vital for businesses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Understanding customer expectations can help improve quality service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Airlines need to develop a specific mechanism to help them identify satisfaction measurements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The Data Set: </a:t>
            </a:r>
            <a:br>
              <a:rPr lang="en" sz="2000"/>
            </a:br>
            <a:r>
              <a:rPr lang="en" sz="2000"/>
              <a:t>2015 Survey on Airline Passenger Satisfaction Level </a:t>
            </a:r>
            <a:br>
              <a:rPr lang="en" sz="2000"/>
            </a:b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https://www.kaggle.com/datasets/teejmahal20/airline-passenger-satisfaction</a:t>
            </a:r>
            <a:endParaRPr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792" name="Google Shape;7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9700" y="3516000"/>
            <a:ext cx="2148626" cy="155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8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Notable Features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798" name="Google Shape;798;p18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Categorical Features: Satisfaction, Gender, Customer Type, Class, and Travel Type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Numeric Features: Flight Distance, Age, Departure Delay in minutes and Arrival Delay in Minutes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Target Variable: Satisfaction (imbalanced classes)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Binary Classification Problem: 2 classes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Satisfied Passengers or Neutral/Dissatisfied PAssengers</a:t>
            </a:r>
            <a:endParaRPr/>
          </a:p>
        </p:txBody>
      </p:sp>
      <p:pic>
        <p:nvPicPr>
          <p:cNvPr id="799" name="Google Shape;7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3400" y="108475"/>
            <a:ext cx="1564224" cy="115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9"/>
          <p:cNvSpPr txBox="1"/>
          <p:nvPr>
            <p:ph type="title"/>
          </p:nvPr>
        </p:nvSpPr>
        <p:spPr>
          <a:xfrm>
            <a:off x="585150" y="295125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Question of Interest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05" name="Google Shape;805;p19"/>
          <p:cNvSpPr txBox="1"/>
          <p:nvPr>
            <p:ph idx="1" type="body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900">
                <a:solidFill>
                  <a:srgbClr val="FFFFFF"/>
                </a:solidFill>
              </a:rPr>
            </a:br>
            <a:r>
              <a:rPr lang="en" sz="1900">
                <a:solidFill>
                  <a:srgbClr val="FFFFFF"/>
                </a:solidFill>
              </a:rPr>
              <a:t>1. What are the statistically significant predictors for each of the machine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learning models? 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2. </a:t>
            </a:r>
            <a:r>
              <a:rPr lang="en" sz="1900"/>
              <a:t>How does each model handle imbalance classes in the response variable?</a:t>
            </a:r>
            <a:endParaRPr sz="19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</a:rPr>
              <a:t>3. </a:t>
            </a:r>
            <a:r>
              <a:rPr lang="en" sz="1900"/>
              <a:t>What machine learning algorithm produced the highest accuracy in determining airline satisfaction level? 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20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Exploratory Data Analysis 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11" name="Google Shape;811;p20"/>
          <p:cNvSpPr txBox="1"/>
          <p:nvPr>
            <p:ph idx="1" type="body"/>
          </p:nvPr>
        </p:nvSpPr>
        <p:spPr>
          <a:xfrm>
            <a:off x="3650101" y="1258650"/>
            <a:ext cx="5493900" cy="30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A </a:t>
            </a:r>
            <a:r>
              <a:rPr lang="en"/>
              <a:t>total</a:t>
            </a:r>
            <a:r>
              <a:rPr lang="en"/>
              <a:t> of 24 features and 129,880 observations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Dropped 393 rows that contained missing values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Check column data types and changed target variable into a Factor (creates levels for categorical variables)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Changed column names for simplicity and variable name conventions</a:t>
            </a:r>
            <a:endParaRPr/>
          </a:p>
        </p:txBody>
      </p:sp>
      <p:pic>
        <p:nvPicPr>
          <p:cNvPr id="812" name="Google Shape;8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825600"/>
            <a:ext cx="3345300" cy="27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21"/>
          <p:cNvSpPr txBox="1"/>
          <p:nvPr>
            <p:ph type="title"/>
          </p:nvPr>
        </p:nvSpPr>
        <p:spPr>
          <a:xfrm>
            <a:off x="673550" y="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Correlation Matrix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18" name="Google Shape;818;p21"/>
          <p:cNvSpPr txBox="1"/>
          <p:nvPr>
            <p:ph idx="1" type="body"/>
          </p:nvPr>
        </p:nvSpPr>
        <p:spPr>
          <a:xfrm>
            <a:off x="4159400" y="1152525"/>
            <a:ext cx="4266300" cy="3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Seat Comfort had a </a:t>
            </a:r>
            <a:r>
              <a:rPr lang="en"/>
              <a:t>positive</a:t>
            </a:r>
            <a:r>
              <a:rPr lang="en"/>
              <a:t> relationship with between food/drinks, in flight entertainment, and cleanliness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Positive relationship if we increase one variable the other variable increases. 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Dark blue indicates </a:t>
            </a:r>
            <a:r>
              <a:rPr lang="en"/>
              <a:t>positive</a:t>
            </a:r>
            <a:r>
              <a:rPr lang="en"/>
              <a:t> correlation</a:t>
            </a:r>
            <a:endParaRPr/>
          </a:p>
        </p:txBody>
      </p:sp>
      <p:pic>
        <p:nvPicPr>
          <p:cNvPr id="819" name="Google Shape;8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475" y="1152525"/>
            <a:ext cx="3912657" cy="344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2"/>
          <p:cNvSpPr txBox="1"/>
          <p:nvPr>
            <p:ph type="title"/>
          </p:nvPr>
        </p:nvSpPr>
        <p:spPr>
          <a:xfrm>
            <a:off x="138775" y="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Titillium Web"/>
                <a:ea typeface="Titillium Web"/>
                <a:cs typeface="Titillium Web"/>
                <a:sym typeface="Titillium Web"/>
              </a:rPr>
              <a:t>Visualizations</a:t>
            </a:r>
            <a:endParaRPr b="1" sz="3200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25" name="Google Shape;825;p22"/>
          <p:cNvSpPr txBox="1"/>
          <p:nvPr>
            <p:ph idx="1" type="body"/>
          </p:nvPr>
        </p:nvSpPr>
        <p:spPr>
          <a:xfrm>
            <a:off x="4897850" y="857400"/>
            <a:ext cx="37734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Satisfaction</a:t>
            </a:r>
            <a:r>
              <a:rPr lang="en"/>
              <a:t> Bar Chart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Observe the Slight class </a:t>
            </a:r>
            <a:r>
              <a:rPr lang="en"/>
              <a:t>imbalances</a:t>
            </a:r>
            <a:r>
              <a:rPr lang="en"/>
              <a:t> between </a:t>
            </a:r>
            <a:r>
              <a:rPr lang="en"/>
              <a:t>satisfied</a:t>
            </a:r>
            <a:r>
              <a:rPr lang="en"/>
              <a:t> and neutral/dissatisfied passengers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We Have more Neutral/</a:t>
            </a:r>
            <a:r>
              <a:rPr lang="en"/>
              <a:t>Dissatisfied</a:t>
            </a:r>
            <a:r>
              <a:rPr lang="en"/>
              <a:t> in our data set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Recall our 2nd research Question</a:t>
            </a:r>
            <a:endParaRPr/>
          </a:p>
        </p:txBody>
      </p:sp>
      <p:pic>
        <p:nvPicPr>
          <p:cNvPr id="826" name="Google Shape;8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75" y="1152525"/>
            <a:ext cx="4346924" cy="388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23"/>
          <p:cNvSpPr txBox="1"/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Airline Class Bar Chart 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32" name="Google Shape;832;p23"/>
          <p:cNvSpPr txBox="1"/>
          <p:nvPr>
            <p:ph idx="1" type="body"/>
          </p:nvPr>
        </p:nvSpPr>
        <p:spPr>
          <a:xfrm>
            <a:off x="5281675" y="1597775"/>
            <a:ext cx="3359100" cy="30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Majority Passengers bought business and Eco fares compared to Eco Plus fares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/>
              <a:t>We have to ask why this is the case? </a:t>
            </a:r>
            <a:endParaRPr/>
          </a:p>
        </p:txBody>
      </p:sp>
      <p:pic>
        <p:nvPicPr>
          <p:cNvPr id="833" name="Google Shape;8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75" y="1427900"/>
            <a:ext cx="4683250" cy="3609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24"/>
          <p:cNvSpPr txBox="1"/>
          <p:nvPr>
            <p:ph type="title"/>
          </p:nvPr>
        </p:nvSpPr>
        <p:spPr>
          <a:xfrm>
            <a:off x="585150" y="346050"/>
            <a:ext cx="76860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Titillium Web"/>
                <a:ea typeface="Titillium Web"/>
                <a:cs typeface="Titillium Web"/>
                <a:sym typeface="Titillium Web"/>
              </a:rPr>
              <a:t>Model 1: Logistic Regression</a:t>
            </a:r>
            <a:endParaRPr b="1"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839" name="Google Shape;839;p24"/>
          <p:cNvSpPr txBox="1"/>
          <p:nvPr>
            <p:ph idx="1" type="body"/>
          </p:nvPr>
        </p:nvSpPr>
        <p:spPr>
          <a:xfrm>
            <a:off x="4966875" y="2150525"/>
            <a:ext cx="3750600" cy="25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Logistic Regression significant predictors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Only Flight Distance was not significant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/>
              <a:t>All other variables are </a:t>
            </a:r>
            <a:r>
              <a:rPr lang="en"/>
              <a:t>statistically</a:t>
            </a:r>
            <a:r>
              <a:rPr lang="en"/>
              <a:t> significant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840" name="Google Shape;840;p24"/>
          <p:cNvPicPr preferRelativeResize="0"/>
          <p:nvPr/>
        </p:nvPicPr>
        <p:blipFill rotWithShape="1">
          <a:blip r:embed="rId3">
            <a:alphaModFix/>
          </a:blip>
          <a:srcRect b="28073" l="45448" r="12485" t="20707"/>
          <a:stretch/>
        </p:blipFill>
        <p:spPr>
          <a:xfrm>
            <a:off x="256025" y="1388026"/>
            <a:ext cx="4315976" cy="350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9925" y="752800"/>
            <a:ext cx="2684500" cy="139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aliard template">
  <a:themeElements>
    <a:clrScheme name="Custom 347">
      <a:dk1>
        <a:srgbClr val="34373D"/>
      </a:dk1>
      <a:lt1>
        <a:srgbClr val="FFFFFF"/>
      </a:lt1>
      <a:dk2>
        <a:srgbClr val="CDD2DB"/>
      </a:dk2>
      <a:lt2>
        <a:srgbClr val="6A7486"/>
      </a:lt2>
      <a:accent1>
        <a:srgbClr val="465573"/>
      </a:accent1>
      <a:accent2>
        <a:srgbClr val="6E86B6"/>
      </a:accent2>
      <a:accent3>
        <a:srgbClr val="ACBFE6"/>
      </a:accent3>
      <a:accent4>
        <a:srgbClr val="91C05E"/>
      </a:accent4>
      <a:accent5>
        <a:srgbClr val="ACCC88"/>
      </a:accent5>
      <a:accent6>
        <a:srgbClr val="E2F8C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